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16"/>
  </p:notesMasterIdLst>
  <p:sldIdLst>
    <p:sldId id="331" r:id="rId4"/>
    <p:sldId id="306" r:id="rId5"/>
    <p:sldId id="297" r:id="rId6"/>
    <p:sldId id="273" r:id="rId7"/>
    <p:sldId id="337" r:id="rId8"/>
    <p:sldId id="321" r:id="rId9"/>
    <p:sldId id="338" r:id="rId10"/>
    <p:sldId id="294" r:id="rId11"/>
    <p:sldId id="316" r:id="rId12"/>
    <p:sldId id="339" r:id="rId13"/>
    <p:sldId id="285" r:id="rId14"/>
    <p:sldId id="30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6" autoAdjust="0"/>
    <p:restoredTop sz="96196" autoAdjust="0"/>
  </p:normalViewPr>
  <p:slideViewPr>
    <p:cSldViewPr snapToGrid="0" showGuides="1">
      <p:cViewPr varScale="1">
        <p:scale>
          <a:sx n="83" d="100"/>
          <a:sy n="83" d="100"/>
        </p:scale>
        <p:origin x="682" y="4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3/18/2020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3</a:t>
            </a:fld>
            <a:endParaRPr lang="en-US"/>
          </a:p>
        </p:txBody>
      </p:sp>
    </p:spTree>
    <p:extLst>
      <p:ext uri="{BB962C8B-B14F-4D97-AF65-F5344CB8AC3E}">
        <p14:creationId xmlns:p14="http://schemas.microsoft.com/office/powerpoint/2010/main" val="257080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6</a:t>
            </a:fld>
            <a:endParaRPr lang="en-US"/>
          </a:p>
        </p:txBody>
      </p:sp>
    </p:spTree>
    <p:extLst>
      <p:ext uri="{BB962C8B-B14F-4D97-AF65-F5344CB8AC3E}">
        <p14:creationId xmlns:p14="http://schemas.microsoft.com/office/powerpoint/2010/main" val="291892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7</a:t>
            </a:fld>
            <a:endParaRPr lang="en-US"/>
          </a:p>
        </p:txBody>
      </p:sp>
    </p:spTree>
    <p:extLst>
      <p:ext uri="{BB962C8B-B14F-4D97-AF65-F5344CB8AC3E}">
        <p14:creationId xmlns:p14="http://schemas.microsoft.com/office/powerpoint/2010/main" val="365229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3_Images &amp; Contents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FF0C7903-447C-47EA-9F0F-27FB0FA66D93}"/>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24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5595175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980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031237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64" r:id="rId9"/>
    <p:sldLayoutId id="2147483674" r:id="rId10"/>
    <p:sldLayoutId id="2147483675"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27745-A39A-4E4F-B826-03D30F35EB0D}"/>
              </a:ext>
            </a:extLst>
          </p:cNvPr>
          <p:cNvGrpSpPr/>
          <p:nvPr/>
        </p:nvGrpSpPr>
        <p:grpSpPr>
          <a:xfrm>
            <a:off x="-211043" y="242749"/>
            <a:ext cx="3451519" cy="2538224"/>
            <a:chOff x="-211043" y="242749"/>
            <a:chExt cx="3451519" cy="2538224"/>
          </a:xfrm>
        </p:grpSpPr>
        <p:grpSp>
          <p:nvGrpSpPr>
            <p:cNvPr id="115" name="Group 114">
              <a:extLst>
                <a:ext uri="{FF2B5EF4-FFF2-40B4-BE49-F238E27FC236}">
                  <a16:creationId xmlns:a16="http://schemas.microsoft.com/office/drawing/2014/main" id="{ED98EE80-DEDE-430B-935C-DB5A307EB381}"/>
                </a:ext>
              </a:extLst>
            </p:cNvPr>
            <p:cNvGrpSpPr/>
            <p:nvPr/>
          </p:nvGrpSpPr>
          <p:grpSpPr>
            <a:xfrm rot="18821504" flipH="1">
              <a:off x="2536016" y="1987747"/>
              <a:ext cx="830987" cy="577933"/>
              <a:chOff x="5405974" y="1533288"/>
              <a:chExt cx="611040" cy="424965"/>
            </a:xfrm>
          </p:grpSpPr>
          <p:sp>
            <p:nvSpPr>
              <p:cNvPr id="117" name="Trapezoid 116">
                <a:extLst>
                  <a:ext uri="{FF2B5EF4-FFF2-40B4-BE49-F238E27FC236}">
                    <a16:creationId xmlns:a16="http://schemas.microsoft.com/office/drawing/2014/main" id="{BB555E24-6D38-4A4A-861D-6AF072B96FAC}"/>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115">
                <a:extLst>
                  <a:ext uri="{FF2B5EF4-FFF2-40B4-BE49-F238E27FC236}">
                    <a16:creationId xmlns:a16="http://schemas.microsoft.com/office/drawing/2014/main" id="{A7D9085C-2B58-4F88-9B08-2B2F4B0DBF73}"/>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E698BC45-A595-4DD2-87C7-3302FA8BE798}"/>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5A89F4B4-1ED6-4282-BAE7-5107B2DD9024}"/>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9DE2CED2-AEEB-4346-B8BA-39D5C9F008E3}"/>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CA86DA89-BF25-4B2F-B746-19009E28529A}"/>
                </a:ext>
              </a:extLst>
            </p:cNvPr>
            <p:cNvGrpSpPr/>
            <p:nvPr/>
          </p:nvGrpSpPr>
          <p:grpSpPr>
            <a:xfrm rot="20700986">
              <a:off x="-211043" y="561627"/>
              <a:ext cx="688855" cy="2063532"/>
              <a:chOff x="391500" y="630207"/>
              <a:chExt cx="531845" cy="1593193"/>
            </a:xfrm>
          </p:grpSpPr>
          <p:sp>
            <p:nvSpPr>
              <p:cNvPr id="108" name="Rectangle: Rounded Corners 107">
                <a:extLst>
                  <a:ext uri="{FF2B5EF4-FFF2-40B4-BE49-F238E27FC236}">
                    <a16:creationId xmlns:a16="http://schemas.microsoft.com/office/drawing/2014/main" id="{A31B3607-BD19-4C4C-B903-0E09D92762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5E0AD24E-7646-4E0E-B33F-FBCA5E5E3A55}"/>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CDE1FC3-06F7-42CE-9911-5FEC1436C053}"/>
                </a:ext>
              </a:extLst>
            </p:cNvPr>
            <p:cNvGrpSpPr/>
            <p:nvPr/>
          </p:nvGrpSpPr>
          <p:grpSpPr>
            <a:xfrm rot="14601445">
              <a:off x="1150919" y="215556"/>
              <a:ext cx="729571" cy="2548346"/>
              <a:chOff x="391500" y="630207"/>
              <a:chExt cx="531845" cy="1593193"/>
            </a:xfrm>
          </p:grpSpPr>
          <p:sp>
            <p:nvSpPr>
              <p:cNvPr id="63" name="Rectangle: Rounded Corners 62">
                <a:extLst>
                  <a:ext uri="{FF2B5EF4-FFF2-40B4-BE49-F238E27FC236}">
                    <a16:creationId xmlns:a16="http://schemas.microsoft.com/office/drawing/2014/main" id="{0A650D8B-2C6F-4CAD-B6D5-FE7BDEFD4CE7}"/>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4D8DB57F-27AE-4641-A856-C26060E5CCAA}"/>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510D57C7-999C-42DA-AF11-D48981C22307}"/>
                </a:ext>
              </a:extLst>
            </p:cNvPr>
            <p:cNvSpPr/>
            <p:nvPr/>
          </p:nvSpPr>
          <p:spPr>
            <a:xfrm>
              <a:off x="182294" y="1854426"/>
              <a:ext cx="926547" cy="926547"/>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83077C34-CBAE-4645-92CD-6DF20774BB54}"/>
                </a:ext>
              </a:extLst>
            </p:cNvPr>
            <p:cNvSpPr/>
            <p:nvPr/>
          </p:nvSpPr>
          <p:spPr>
            <a:xfrm>
              <a:off x="282221" y="1954353"/>
              <a:ext cx="726695" cy="726695"/>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7183266-7827-4E9F-84EA-469E59172608}"/>
                </a:ext>
              </a:extLst>
            </p:cNvPr>
            <p:cNvSpPr/>
            <p:nvPr/>
          </p:nvSpPr>
          <p:spPr>
            <a:xfrm>
              <a:off x="464259" y="2137337"/>
              <a:ext cx="362617" cy="36072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a:extLst>
                <a:ext uri="{FF2B5EF4-FFF2-40B4-BE49-F238E27FC236}">
                  <a16:creationId xmlns:a16="http://schemas.microsoft.com/office/drawing/2014/main" id="{76CA7BCC-4553-4E37-AEA2-3EB99A1C138A}"/>
                </a:ext>
              </a:extLst>
            </p:cNvPr>
            <p:cNvSpPr/>
            <p:nvPr/>
          </p:nvSpPr>
          <p:spPr>
            <a:xfrm>
              <a:off x="585218" y="2257350"/>
              <a:ext cx="120700" cy="1207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E7962633-7205-4392-AE46-2DCD52369CED}"/>
                </a:ext>
              </a:extLst>
            </p:cNvPr>
            <p:cNvGrpSpPr/>
            <p:nvPr/>
          </p:nvGrpSpPr>
          <p:grpSpPr>
            <a:xfrm rot="8720915">
              <a:off x="2465418" y="429474"/>
              <a:ext cx="606909" cy="1518446"/>
              <a:chOff x="4130254" y="650162"/>
              <a:chExt cx="502274" cy="1664988"/>
            </a:xfrm>
            <a:solidFill>
              <a:schemeClr val="accent2"/>
            </a:solidFill>
          </p:grpSpPr>
          <p:sp>
            <p:nvSpPr>
              <p:cNvPr id="71" name="Trapezoid 70">
                <a:extLst>
                  <a:ext uri="{FF2B5EF4-FFF2-40B4-BE49-F238E27FC236}">
                    <a16:creationId xmlns:a16="http://schemas.microsoft.com/office/drawing/2014/main" id="{F7579618-1C24-40C8-A27D-763A2EDC201E}"/>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94">
                <a:extLst>
                  <a:ext uri="{FF2B5EF4-FFF2-40B4-BE49-F238E27FC236}">
                    <a16:creationId xmlns:a16="http://schemas.microsoft.com/office/drawing/2014/main" id="{105B8F30-72EC-476F-BEF8-7534C575E875}"/>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6E1A9330-7C3E-42EF-9689-A307053E150C}"/>
                </a:ext>
              </a:extLst>
            </p:cNvPr>
            <p:cNvGrpSpPr/>
            <p:nvPr/>
          </p:nvGrpSpPr>
          <p:grpSpPr>
            <a:xfrm>
              <a:off x="1986951" y="242749"/>
              <a:ext cx="770532" cy="770532"/>
              <a:chOff x="121429" y="411152"/>
              <a:chExt cx="607378" cy="607378"/>
            </a:xfrm>
          </p:grpSpPr>
          <p:sp>
            <p:nvSpPr>
              <p:cNvPr id="103" name="Oval 102">
                <a:extLst>
                  <a:ext uri="{FF2B5EF4-FFF2-40B4-BE49-F238E27FC236}">
                    <a16:creationId xmlns:a16="http://schemas.microsoft.com/office/drawing/2014/main" id="{C767F0B7-D8C1-4D35-AD36-EBAAE3837800}"/>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C91E6EC7-EAD1-4E13-93D7-56F5A0CC4EDF}"/>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3822756-2E6A-4C01-B51C-7B5998A2AA43}"/>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5FB5A917-5A10-4B61-AECD-DF53363D1AD8}"/>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B709E326-94C9-4F3D-9DF9-72EE68F8DD51}"/>
              </a:ext>
            </a:extLst>
          </p:cNvPr>
          <p:cNvGrpSpPr/>
          <p:nvPr/>
        </p:nvGrpSpPr>
        <p:grpSpPr>
          <a:xfrm>
            <a:off x="9069470" y="2982614"/>
            <a:ext cx="3046078" cy="3734081"/>
            <a:chOff x="9087758" y="3138062"/>
            <a:chExt cx="3046078" cy="3734081"/>
          </a:xfrm>
        </p:grpSpPr>
        <p:grpSp>
          <p:nvGrpSpPr>
            <p:cNvPr id="136" name="Group 135">
              <a:extLst>
                <a:ext uri="{FF2B5EF4-FFF2-40B4-BE49-F238E27FC236}">
                  <a16:creationId xmlns:a16="http://schemas.microsoft.com/office/drawing/2014/main" id="{E34B25F4-A622-4E94-91F2-EE926E055A3A}"/>
                </a:ext>
              </a:extLst>
            </p:cNvPr>
            <p:cNvGrpSpPr/>
            <p:nvPr/>
          </p:nvGrpSpPr>
          <p:grpSpPr>
            <a:xfrm rot="2947662" flipH="1">
              <a:off x="9383082" y="3263151"/>
              <a:ext cx="827730" cy="577552"/>
              <a:chOff x="5405974" y="1533288"/>
              <a:chExt cx="608646" cy="424685"/>
            </a:xfrm>
          </p:grpSpPr>
          <p:sp>
            <p:nvSpPr>
              <p:cNvPr id="140" name="Trapezoid 139">
                <a:extLst>
                  <a:ext uri="{FF2B5EF4-FFF2-40B4-BE49-F238E27FC236}">
                    <a16:creationId xmlns:a16="http://schemas.microsoft.com/office/drawing/2014/main" id="{8CF2E195-A136-4A42-B1B4-0B0148CDFE1A}"/>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apezoid 140">
                <a:extLst>
                  <a:ext uri="{FF2B5EF4-FFF2-40B4-BE49-F238E27FC236}">
                    <a16:creationId xmlns:a16="http://schemas.microsoft.com/office/drawing/2014/main" id="{0B124FED-97B6-4F06-9731-9D29B0561BC7}"/>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rapezoid 141">
                <a:extLst>
                  <a:ext uri="{FF2B5EF4-FFF2-40B4-BE49-F238E27FC236}">
                    <a16:creationId xmlns:a16="http://schemas.microsoft.com/office/drawing/2014/main" id="{0EA6782A-0670-41FA-9AE6-7B65C293465D}"/>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rapezoid 142">
                <a:extLst>
                  <a:ext uri="{FF2B5EF4-FFF2-40B4-BE49-F238E27FC236}">
                    <a16:creationId xmlns:a16="http://schemas.microsoft.com/office/drawing/2014/main" id="{04327686-E7B8-4F3B-9E28-57504EB680B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apezoid 143">
                <a:extLst>
                  <a:ext uri="{FF2B5EF4-FFF2-40B4-BE49-F238E27FC236}">
                    <a16:creationId xmlns:a16="http://schemas.microsoft.com/office/drawing/2014/main" id="{3337CC3D-84B2-4AD8-B61E-01ED6854D66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79385788-1A56-4FAA-99BB-4D1E186F07D4}"/>
                </a:ext>
              </a:extLst>
            </p:cNvPr>
            <p:cNvGrpSpPr/>
            <p:nvPr/>
          </p:nvGrpSpPr>
          <p:grpSpPr>
            <a:xfrm rot="7415005" flipH="1">
              <a:off x="9775096" y="5495950"/>
              <a:ext cx="688855" cy="2063532"/>
              <a:chOff x="391500" y="630207"/>
              <a:chExt cx="531845" cy="1593193"/>
            </a:xfrm>
          </p:grpSpPr>
          <p:sp>
            <p:nvSpPr>
              <p:cNvPr id="162" name="Rectangle: Rounded Corners 161">
                <a:extLst>
                  <a:ext uri="{FF2B5EF4-FFF2-40B4-BE49-F238E27FC236}">
                    <a16:creationId xmlns:a16="http://schemas.microsoft.com/office/drawing/2014/main" id="{21F8A59E-C6F6-4724-87EE-8E94B37F3C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0A417290-EEF9-41B0-B262-7A482058F11B}"/>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5D84579D-4389-4EC7-A4CB-9681E03F82B8}"/>
                </a:ext>
              </a:extLst>
            </p:cNvPr>
            <p:cNvGrpSpPr/>
            <p:nvPr/>
          </p:nvGrpSpPr>
          <p:grpSpPr>
            <a:xfrm rot="13514546" flipH="1">
              <a:off x="10293888" y="3976487"/>
              <a:ext cx="729571" cy="2548346"/>
              <a:chOff x="391500" y="630207"/>
              <a:chExt cx="531845" cy="1593193"/>
            </a:xfrm>
          </p:grpSpPr>
          <p:sp>
            <p:nvSpPr>
              <p:cNvPr id="160" name="Rectangle: Rounded Corners 159">
                <a:extLst>
                  <a:ext uri="{FF2B5EF4-FFF2-40B4-BE49-F238E27FC236}">
                    <a16:creationId xmlns:a16="http://schemas.microsoft.com/office/drawing/2014/main" id="{1267AEE3-0B9A-4F04-9A01-D73730080DA0}"/>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D2EC9984-CBE1-4789-B02E-812C1985D0FD}"/>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BB75C2C5-EC3E-4D2E-A7B9-0C388DE0B877}"/>
                </a:ext>
              </a:extLst>
            </p:cNvPr>
            <p:cNvGrpSpPr/>
            <p:nvPr/>
          </p:nvGrpSpPr>
          <p:grpSpPr>
            <a:xfrm rot="6515991" flipH="1">
              <a:off x="9133139" y="5347988"/>
              <a:ext cx="926547" cy="926547"/>
              <a:chOff x="121429" y="411152"/>
              <a:chExt cx="607378" cy="607378"/>
            </a:xfrm>
          </p:grpSpPr>
          <p:sp>
            <p:nvSpPr>
              <p:cNvPr id="156" name="Oval 155">
                <a:extLst>
                  <a:ext uri="{FF2B5EF4-FFF2-40B4-BE49-F238E27FC236}">
                    <a16:creationId xmlns:a16="http://schemas.microsoft.com/office/drawing/2014/main" id="{484A35F0-BD57-4A3A-A86D-7CDC896DFDE8}"/>
                  </a:ext>
                </a:extLst>
              </p:cNvPr>
              <p:cNvSpPr/>
              <p:nvPr/>
            </p:nvSpPr>
            <p:spPr>
              <a:xfrm>
                <a:off x="121429" y="411152"/>
                <a:ext cx="607378" cy="60737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D3180975-4EF8-4D47-8846-45CD19732CF1}"/>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C7E0D0C-5A75-457A-983C-CE2B9453616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184F0334-3B67-4DB2-8E8A-153CB7F3A0E5}"/>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53406839-AC3B-4A8E-BD7B-371FF6E0EDCB}"/>
                </a:ext>
              </a:extLst>
            </p:cNvPr>
            <p:cNvGrpSpPr/>
            <p:nvPr/>
          </p:nvGrpSpPr>
          <p:grpSpPr>
            <a:xfrm rot="17832318" flipH="1">
              <a:off x="10630036" y="3483559"/>
              <a:ext cx="606909" cy="1518446"/>
              <a:chOff x="4130254" y="650162"/>
              <a:chExt cx="502274" cy="1664988"/>
            </a:xfrm>
            <a:solidFill>
              <a:schemeClr val="accent2"/>
            </a:solidFill>
          </p:grpSpPr>
          <p:sp>
            <p:nvSpPr>
              <p:cNvPr id="154" name="Trapezoid 153">
                <a:extLst>
                  <a:ext uri="{FF2B5EF4-FFF2-40B4-BE49-F238E27FC236}">
                    <a16:creationId xmlns:a16="http://schemas.microsoft.com/office/drawing/2014/main" id="{93B4A039-0226-4710-BA77-B2733CA7E982}"/>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rapezoid 94">
                <a:extLst>
                  <a:ext uri="{FF2B5EF4-FFF2-40B4-BE49-F238E27FC236}">
                    <a16:creationId xmlns:a16="http://schemas.microsoft.com/office/drawing/2014/main" id="{D036E978-CAEF-4576-83F5-B79017F86032}"/>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497DC697-5A84-461C-82D8-B044E999F46C}"/>
                </a:ext>
              </a:extLst>
            </p:cNvPr>
            <p:cNvGrpSpPr/>
            <p:nvPr/>
          </p:nvGrpSpPr>
          <p:grpSpPr>
            <a:xfrm rot="6515991" flipH="1">
              <a:off x="11363304" y="4328467"/>
              <a:ext cx="770532" cy="770532"/>
              <a:chOff x="121429" y="411152"/>
              <a:chExt cx="607378" cy="607378"/>
            </a:xfrm>
          </p:grpSpPr>
          <p:sp>
            <p:nvSpPr>
              <p:cNvPr id="150" name="Oval 149">
                <a:extLst>
                  <a:ext uri="{FF2B5EF4-FFF2-40B4-BE49-F238E27FC236}">
                    <a16:creationId xmlns:a16="http://schemas.microsoft.com/office/drawing/2014/main" id="{1A6F0CB0-F8B1-4874-BEAD-F3D7BCDCC4B5}"/>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Shape 150">
                <a:extLst>
                  <a:ext uri="{FF2B5EF4-FFF2-40B4-BE49-F238E27FC236}">
                    <a16:creationId xmlns:a16="http://schemas.microsoft.com/office/drawing/2014/main" id="{B44F3C12-B133-4331-B02E-9987EA31F24C}"/>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97E590C-DA32-413F-B669-8836D72BE73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Oval 152">
                <a:extLst>
                  <a:ext uri="{FF2B5EF4-FFF2-40B4-BE49-F238E27FC236}">
                    <a16:creationId xmlns:a16="http://schemas.microsoft.com/office/drawing/2014/main" id="{D6D5E445-5649-4117-8BBC-CD6118CE33C0}"/>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Freeform: Shape 98">
            <a:extLst>
              <a:ext uri="{FF2B5EF4-FFF2-40B4-BE49-F238E27FC236}">
                <a16:creationId xmlns:a16="http://schemas.microsoft.com/office/drawing/2014/main" id="{3CD6C908-6459-4021-AE8E-283EF4C1ED44}"/>
              </a:ext>
            </a:extLst>
          </p:cNvPr>
          <p:cNvSpPr/>
          <p:nvPr/>
        </p:nvSpPr>
        <p:spPr>
          <a:xfrm>
            <a:off x="8831560" y="2981015"/>
            <a:ext cx="893052"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endParaRPr lang="en-US"/>
          </a:p>
        </p:txBody>
      </p:sp>
      <p:grpSp>
        <p:nvGrpSpPr>
          <p:cNvPr id="6" name="Group 5">
            <a:extLst>
              <a:ext uri="{FF2B5EF4-FFF2-40B4-BE49-F238E27FC236}">
                <a16:creationId xmlns:a16="http://schemas.microsoft.com/office/drawing/2014/main" id="{4A8E10A3-87FE-411F-8160-E4A16FBE5C18}"/>
              </a:ext>
            </a:extLst>
          </p:cNvPr>
          <p:cNvGrpSpPr/>
          <p:nvPr/>
        </p:nvGrpSpPr>
        <p:grpSpPr>
          <a:xfrm>
            <a:off x="9303434" y="3492246"/>
            <a:ext cx="1239124" cy="577933"/>
            <a:chOff x="9321722" y="3647694"/>
            <a:chExt cx="1239124" cy="577933"/>
          </a:xfrm>
        </p:grpSpPr>
        <p:grpSp>
          <p:nvGrpSpPr>
            <p:cNvPr id="135" name="Group 134">
              <a:extLst>
                <a:ext uri="{FF2B5EF4-FFF2-40B4-BE49-F238E27FC236}">
                  <a16:creationId xmlns:a16="http://schemas.microsoft.com/office/drawing/2014/main" id="{D9DFACE2-C01D-41A1-9C0A-6263A2FEB124}"/>
                </a:ext>
              </a:extLst>
            </p:cNvPr>
            <p:cNvGrpSpPr/>
            <p:nvPr/>
          </p:nvGrpSpPr>
          <p:grpSpPr>
            <a:xfrm rot="9652240">
              <a:off x="9321722" y="3647694"/>
              <a:ext cx="830987" cy="577933"/>
              <a:chOff x="5405974" y="1533288"/>
              <a:chExt cx="611040" cy="424965"/>
            </a:xfrm>
          </p:grpSpPr>
          <p:sp>
            <p:nvSpPr>
              <p:cNvPr id="145" name="Trapezoid 144">
                <a:extLst>
                  <a:ext uri="{FF2B5EF4-FFF2-40B4-BE49-F238E27FC236}">
                    <a16:creationId xmlns:a16="http://schemas.microsoft.com/office/drawing/2014/main" id="{7933EEAA-4372-4E6E-B080-989D7C86440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rapezoid 145">
                <a:extLst>
                  <a:ext uri="{FF2B5EF4-FFF2-40B4-BE49-F238E27FC236}">
                    <a16:creationId xmlns:a16="http://schemas.microsoft.com/office/drawing/2014/main" id="{3D83A195-5740-4BED-B69A-C7FA44BE5FA7}"/>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rapezoid 146">
                <a:extLst>
                  <a:ext uri="{FF2B5EF4-FFF2-40B4-BE49-F238E27FC236}">
                    <a16:creationId xmlns:a16="http://schemas.microsoft.com/office/drawing/2014/main" id="{3B4FC330-7F8A-43B5-985B-55F5E4F3587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rapezoid 147">
                <a:extLst>
                  <a:ext uri="{FF2B5EF4-FFF2-40B4-BE49-F238E27FC236}">
                    <a16:creationId xmlns:a16="http://schemas.microsoft.com/office/drawing/2014/main" id="{CCE0CA2E-64C6-4D2B-B04B-0556FBF44D65}"/>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rapezoid 148">
                <a:extLst>
                  <a:ext uri="{FF2B5EF4-FFF2-40B4-BE49-F238E27FC236}">
                    <a16:creationId xmlns:a16="http://schemas.microsoft.com/office/drawing/2014/main" id="{EFF41D70-805D-4A30-926C-EDBBE618978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6755CC93-2275-4511-A2BE-B151B3A394B3}"/>
                </a:ext>
              </a:extLst>
            </p:cNvPr>
            <p:cNvGrpSpPr/>
            <p:nvPr/>
          </p:nvGrpSpPr>
          <p:grpSpPr>
            <a:xfrm rot="2979890" flipH="1">
              <a:off x="10051358" y="3654191"/>
              <a:ext cx="509488" cy="509489"/>
              <a:chOff x="5108331" y="1463790"/>
              <a:chExt cx="374637" cy="374637"/>
            </a:xfrm>
          </p:grpSpPr>
          <p:sp>
            <p:nvSpPr>
              <p:cNvPr id="138" name="Oval 137">
                <a:extLst>
                  <a:ext uri="{FF2B5EF4-FFF2-40B4-BE49-F238E27FC236}">
                    <a16:creationId xmlns:a16="http://schemas.microsoft.com/office/drawing/2014/main" id="{6862881E-F60F-462D-85D7-9BC8170787EA}"/>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Shape 138">
                <a:extLst>
                  <a:ext uri="{FF2B5EF4-FFF2-40B4-BE49-F238E27FC236}">
                    <a16:creationId xmlns:a16="http://schemas.microsoft.com/office/drawing/2014/main" id="{BE4FBBD6-5D50-4CF2-9DD3-40C94371A74B}"/>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79" name="TextBox 78">
            <a:extLst>
              <a:ext uri="{FF2B5EF4-FFF2-40B4-BE49-F238E27FC236}">
                <a16:creationId xmlns:a16="http://schemas.microsoft.com/office/drawing/2014/main" id="{B47F0C09-935A-4A9F-9D9B-75F670BC2EFB}"/>
              </a:ext>
            </a:extLst>
          </p:cNvPr>
          <p:cNvSpPr txBox="1"/>
          <p:nvPr/>
        </p:nvSpPr>
        <p:spPr>
          <a:xfrm>
            <a:off x="-462830" y="5477465"/>
            <a:ext cx="12192000" cy="861774"/>
          </a:xfrm>
          <a:prstGeom prst="rect">
            <a:avLst/>
          </a:prstGeom>
          <a:noFill/>
        </p:spPr>
        <p:txBody>
          <a:bodyPr wrap="square" rtlCol="0" anchor="ctr">
            <a:spAutoFit/>
          </a:bodyPr>
          <a:lstStyle/>
          <a:p>
            <a:pPr algn="ctr"/>
            <a:r>
              <a:rPr lang="en-US" sz="1600" dirty="0">
                <a:solidFill>
                  <a:schemeClr val="bg1"/>
                </a:solidFill>
                <a:latin typeface="+mj-lt"/>
              </a:rPr>
              <a:t>CPCS331 – Artificial Intelligence – Spring2020 -Project I</a:t>
            </a:r>
          </a:p>
          <a:p>
            <a:pPr algn="ctr"/>
            <a:r>
              <a:rPr lang="en-US" sz="1600" dirty="0">
                <a:solidFill>
                  <a:schemeClr val="bg1"/>
                </a:solidFill>
                <a:latin typeface="+mj-lt"/>
              </a:rPr>
              <a:t>[ implementing dots and boxes Using Alpha Beta, </a:t>
            </a:r>
          </a:p>
          <a:p>
            <a:pPr algn="ctr"/>
            <a:r>
              <a:rPr lang="en-US" sz="1600" dirty="0">
                <a:solidFill>
                  <a:schemeClr val="bg1"/>
                </a:solidFill>
                <a:latin typeface="+mj-lt"/>
              </a:rPr>
              <a:t>Minimax and MCTS algorithms]</a:t>
            </a:r>
          </a:p>
        </p:txBody>
      </p:sp>
      <p:grpSp>
        <p:nvGrpSpPr>
          <p:cNvPr id="4" name="Group 3">
            <a:extLst>
              <a:ext uri="{FF2B5EF4-FFF2-40B4-BE49-F238E27FC236}">
                <a16:creationId xmlns:a16="http://schemas.microsoft.com/office/drawing/2014/main" id="{8443A88D-85DD-43A3-8732-47D97401EECE}"/>
              </a:ext>
            </a:extLst>
          </p:cNvPr>
          <p:cNvGrpSpPr/>
          <p:nvPr/>
        </p:nvGrpSpPr>
        <p:grpSpPr>
          <a:xfrm>
            <a:off x="2904492" y="1491640"/>
            <a:ext cx="719484" cy="1265041"/>
            <a:chOff x="2904492" y="1491640"/>
            <a:chExt cx="719484" cy="1265041"/>
          </a:xfrm>
        </p:grpSpPr>
        <p:grpSp>
          <p:nvGrpSpPr>
            <p:cNvPr id="114" name="Group 113">
              <a:extLst>
                <a:ext uri="{FF2B5EF4-FFF2-40B4-BE49-F238E27FC236}">
                  <a16:creationId xmlns:a16="http://schemas.microsoft.com/office/drawing/2014/main" id="{102E8560-FD37-4513-B6D2-1C6C77AAFC4D}"/>
                </a:ext>
              </a:extLst>
            </p:cNvPr>
            <p:cNvGrpSpPr/>
            <p:nvPr/>
          </p:nvGrpSpPr>
          <p:grpSpPr>
            <a:xfrm rot="3348710">
              <a:off x="2921335" y="2054040"/>
              <a:ext cx="827730" cy="577552"/>
              <a:chOff x="5405974" y="1533288"/>
              <a:chExt cx="608646" cy="424685"/>
            </a:xfrm>
          </p:grpSpPr>
          <p:sp>
            <p:nvSpPr>
              <p:cNvPr id="90" name="Trapezoid 89">
                <a:extLst>
                  <a:ext uri="{FF2B5EF4-FFF2-40B4-BE49-F238E27FC236}">
                    <a16:creationId xmlns:a16="http://schemas.microsoft.com/office/drawing/2014/main" id="{66F17736-523B-4733-8F89-65A939EC03E5}"/>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9718FD80-7C49-4094-8FBD-D3601FF8C90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EF77CC75-10ED-4334-8C55-E2BFF7F3935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apezoid 92">
                <a:extLst>
                  <a:ext uri="{FF2B5EF4-FFF2-40B4-BE49-F238E27FC236}">
                    <a16:creationId xmlns:a16="http://schemas.microsoft.com/office/drawing/2014/main" id="{B7AD5D59-46AE-4863-AE03-B88E6E7A5510}"/>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apezoid 91">
                <a:extLst>
                  <a:ext uri="{FF2B5EF4-FFF2-40B4-BE49-F238E27FC236}">
                    <a16:creationId xmlns:a16="http://schemas.microsoft.com/office/drawing/2014/main" id="{15E0BCD7-EF9F-4A1E-BE33-C96CD4ACA15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A82C3C5-6304-401A-82B3-EDC0E26976CF}"/>
                </a:ext>
              </a:extLst>
            </p:cNvPr>
            <p:cNvGrpSpPr/>
            <p:nvPr/>
          </p:nvGrpSpPr>
          <p:grpSpPr>
            <a:xfrm rot="3536101">
              <a:off x="2904493" y="1491639"/>
              <a:ext cx="509488" cy="509489"/>
              <a:chOff x="5108331" y="1463790"/>
              <a:chExt cx="374637" cy="374637"/>
            </a:xfrm>
          </p:grpSpPr>
          <p:sp>
            <p:nvSpPr>
              <p:cNvPr id="88" name="Oval 87">
                <a:extLst>
                  <a:ext uri="{FF2B5EF4-FFF2-40B4-BE49-F238E27FC236}">
                    <a16:creationId xmlns:a16="http://schemas.microsoft.com/office/drawing/2014/main" id="{56792953-F4B9-43CC-8511-49184ED79294}"/>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FE9EAEF9-FEFC-4538-A8A8-6863A8156719}"/>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447E6E19-31A9-4BE7-9FF8-69E809D02239}"/>
              </a:ext>
            </a:extLst>
          </p:cNvPr>
          <p:cNvSpPr txBox="1"/>
          <p:nvPr/>
        </p:nvSpPr>
        <p:spPr>
          <a:xfrm rot="453041">
            <a:off x="3581204" y="2403544"/>
            <a:ext cx="6170498" cy="1015663"/>
          </a:xfrm>
          <a:prstGeom prst="rect">
            <a:avLst/>
          </a:prstGeom>
          <a:noFill/>
        </p:spPr>
        <p:txBody>
          <a:bodyPr wrap="square" rtlCol="0">
            <a:spAutoFit/>
          </a:bodyPr>
          <a:lstStyle/>
          <a:p>
            <a:r>
              <a:rPr lang="en-US" sz="6000" dirty="0">
                <a:solidFill>
                  <a:schemeClr val="bg1"/>
                </a:solidFill>
                <a:latin typeface="Colonna MT" panose="04020805060202030203" pitchFamily="82" charset="0"/>
              </a:rPr>
              <a:t>Dots And Boxes</a:t>
            </a:r>
            <a:endParaRPr lang="en-GB" sz="6000" dirty="0">
              <a:solidFill>
                <a:schemeClr val="bg1"/>
              </a:solidFill>
              <a:latin typeface="Colonna MT" panose="04020805060202030203" pitchFamily="82" charset="0"/>
            </a:endParaRPr>
          </a:p>
        </p:txBody>
      </p:sp>
      <p:pic>
        <p:nvPicPr>
          <p:cNvPr id="12" name="Picture 11">
            <a:extLst>
              <a:ext uri="{FF2B5EF4-FFF2-40B4-BE49-F238E27FC236}">
                <a16:creationId xmlns:a16="http://schemas.microsoft.com/office/drawing/2014/main" id="{9C67CAF1-81B3-4E2D-AB02-85CEC0B4FE81}"/>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r="47564"/>
          <a:stretch/>
        </p:blipFill>
        <p:spPr>
          <a:xfrm rot="454725">
            <a:off x="5010088" y="3522243"/>
            <a:ext cx="1429127" cy="1385828"/>
          </a:xfrm>
          <a:prstGeom prst="rect">
            <a:avLst/>
          </a:prstGeom>
        </p:spPr>
      </p:pic>
    </p:spTree>
    <p:extLst>
      <p:ext uri="{BB962C8B-B14F-4D97-AF65-F5344CB8AC3E}">
        <p14:creationId xmlns:p14="http://schemas.microsoft.com/office/powerpoint/2010/main" val="88543751"/>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910C85-1693-4DB4-9E21-60D3C8F650EA}"/>
              </a:ext>
            </a:extLst>
          </p:cNvPr>
          <p:cNvSpPr>
            <a:spLocks noGrp="1"/>
          </p:cNvSpPr>
          <p:nvPr>
            <p:ph type="body" sz="quarter" idx="10"/>
          </p:nvPr>
        </p:nvSpPr>
        <p:spPr>
          <a:xfrm>
            <a:off x="1336164" y="794412"/>
            <a:ext cx="4356372" cy="724247"/>
          </a:xfrm>
        </p:spPr>
        <p:txBody>
          <a:bodyPr/>
          <a:lstStyle/>
          <a:p>
            <a:r>
              <a:rPr lang="en-US" sz="3600" dirty="0"/>
              <a:t>Pseudo Code For </a:t>
            </a:r>
          </a:p>
          <a:p>
            <a:r>
              <a:rPr lang="en-US" sz="3600" dirty="0"/>
              <a:t>MCT algorithm </a:t>
            </a:r>
            <a:endParaRPr lang="en-GB" sz="3600" dirty="0"/>
          </a:p>
        </p:txBody>
      </p:sp>
      <p:pic>
        <p:nvPicPr>
          <p:cNvPr id="5" name="Picture 226" descr="A screenshot of text&#10;&#10;Description automatically generated">
            <a:extLst>
              <a:ext uri="{FF2B5EF4-FFF2-40B4-BE49-F238E27FC236}">
                <a16:creationId xmlns:a16="http://schemas.microsoft.com/office/drawing/2014/main" id="{C5266C82-B506-4463-8590-2E3F6580C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4" y="2382283"/>
            <a:ext cx="6006353" cy="4096632"/>
          </a:xfrm>
          <a:prstGeom prst="rect">
            <a:avLst/>
          </a:prstGeom>
          <a:noFill/>
          <a:ln w="57150">
            <a:solidFill>
              <a:schemeClr val="accent6"/>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E9CC1-0A01-48ED-BF14-FF2D67FD15FD}"/>
              </a:ext>
            </a:extLst>
          </p:cNvPr>
          <p:cNvSpPr txBox="1"/>
          <p:nvPr/>
        </p:nvSpPr>
        <p:spPr>
          <a:xfrm>
            <a:off x="8872896" y="2527237"/>
            <a:ext cx="1162530" cy="830997"/>
          </a:xfrm>
          <a:prstGeom prst="rect">
            <a:avLst/>
          </a:prstGeom>
          <a:noFill/>
        </p:spPr>
        <p:txBody>
          <a:bodyPr wrap="square" rtlCol="0">
            <a:spAutoFit/>
          </a:bodyPr>
          <a:lstStyle/>
          <a:p>
            <a:r>
              <a:rPr lang="en-US" sz="4800" dirty="0">
                <a:solidFill>
                  <a:schemeClr val="accent5"/>
                </a:solidFill>
              </a:rPr>
              <a:t>&lt;/&gt;</a:t>
            </a:r>
            <a:endParaRPr lang="en-GB" dirty="0">
              <a:solidFill>
                <a:schemeClr val="accent5"/>
              </a:solidFill>
            </a:endParaRPr>
          </a:p>
        </p:txBody>
      </p:sp>
      <p:pic>
        <p:nvPicPr>
          <p:cNvPr id="8" name="Picture 11" descr="A screenshot of a cell phone&#10;&#10;Description automatically generated">
            <a:extLst>
              <a:ext uri="{FF2B5EF4-FFF2-40B4-BE49-F238E27FC236}">
                <a16:creationId xmlns:a16="http://schemas.microsoft.com/office/drawing/2014/main" id="{8E2B32C1-84A1-44F8-A621-186D90649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494" y="1837907"/>
            <a:ext cx="4604332" cy="2302166"/>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821F7C23-D021-4C1C-9581-8F8152E6B58E}"/>
              </a:ext>
            </a:extLst>
          </p:cNvPr>
          <p:cNvSpPr txBox="1">
            <a:spLocks/>
          </p:cNvSpPr>
          <p:nvPr/>
        </p:nvSpPr>
        <p:spPr>
          <a:xfrm>
            <a:off x="7200474" y="5354129"/>
            <a:ext cx="4356372"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Final output</a:t>
            </a:r>
            <a:endParaRPr lang="en-GB" sz="3600" dirty="0"/>
          </a:p>
        </p:txBody>
      </p:sp>
    </p:spTree>
    <p:extLst>
      <p:ext uri="{BB962C8B-B14F-4D97-AF65-F5344CB8AC3E}">
        <p14:creationId xmlns:p14="http://schemas.microsoft.com/office/powerpoint/2010/main" val="99477043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1226339"/>
            <a:ext cx="11573197" cy="724247"/>
          </a:xfrm>
          <a:prstGeom prst="rect">
            <a:avLst/>
          </a:prstGeom>
        </p:spPr>
        <p:txBody>
          <a:bodyPr/>
          <a:lstStyle/>
          <a:p>
            <a:pPr lvl="0" eaLnBrk="0" fontAlgn="base" hangingPunct="0">
              <a:lnSpc>
                <a:spcPct val="100000"/>
              </a:lnSpc>
              <a:spcBef>
                <a:spcPct val="0"/>
              </a:spcBef>
              <a:spcAft>
                <a:spcPct val="0"/>
              </a:spcAft>
            </a:pPr>
            <a:r>
              <a:rPr lang="en-US" altLang="en-US" b="1" dirty="0" bmk="">
                <a:solidFill>
                  <a:srgbClr val="1F3864"/>
                </a:solidFill>
                <a:latin typeface="Calibri Light" panose="020F0302020204030204" pitchFamily="34" charset="0"/>
                <a:ea typeface="Yu Gothic Light" panose="020B0300000000000000" pitchFamily="34" charset="-128"/>
                <a:cs typeface="Times New Roman" panose="02020603050405020304" pitchFamily="18" charset="0"/>
              </a:rPr>
              <a:t>MCTS Algorithm Evaluation</a:t>
            </a:r>
            <a:endParaRPr lang="en-US" altLang="en-US" b="1" dirty="0">
              <a:solidFill>
                <a:srgbClr val="4472C4"/>
              </a:solidFill>
              <a:latin typeface="Calibri Light" panose="020F0302020204030204" pitchFamily="34" charset="0"/>
              <a:ea typeface="Yu Gothic Light" panose="020B0300000000000000" pitchFamily="34" charset="-128"/>
              <a:cs typeface="Times New Roman" panose="02020603050405020304" pitchFamily="18" charset="0"/>
            </a:endParaRPr>
          </a:p>
        </p:txBody>
      </p:sp>
      <p:graphicFrame>
        <p:nvGraphicFramePr>
          <p:cNvPr id="3" name="Table 2">
            <a:extLst>
              <a:ext uri="{FF2B5EF4-FFF2-40B4-BE49-F238E27FC236}">
                <a16:creationId xmlns:a16="http://schemas.microsoft.com/office/drawing/2014/main" id="{900793D3-7CDB-4062-B4D1-E4CEDA00766F}"/>
              </a:ext>
            </a:extLst>
          </p:cNvPr>
          <p:cNvGraphicFramePr>
            <a:graphicFrameLocks noGrp="1"/>
          </p:cNvGraphicFramePr>
          <p:nvPr>
            <p:extLst>
              <p:ext uri="{D42A27DB-BD31-4B8C-83A1-F6EECF244321}">
                <p14:modId xmlns:p14="http://schemas.microsoft.com/office/powerpoint/2010/main" val="3062519135"/>
              </p:ext>
            </p:extLst>
          </p:nvPr>
        </p:nvGraphicFramePr>
        <p:xfrm>
          <a:off x="844033" y="2750347"/>
          <a:ext cx="10328363" cy="2157068"/>
        </p:xfrm>
        <a:graphic>
          <a:graphicData uri="http://schemas.openxmlformats.org/drawingml/2006/table">
            <a:tbl>
              <a:tblPr firstRow="1" lastCol="1" bandRow="1" bandCol="1">
                <a:tableStyleId>{5C22544A-7EE6-4342-B048-85BDC9FD1C3A}</a:tableStyleId>
              </a:tblPr>
              <a:tblGrid>
                <a:gridCol w="2810438">
                  <a:extLst>
                    <a:ext uri="{9D8B030D-6E8A-4147-A177-3AD203B41FA5}">
                      <a16:colId xmlns:a16="http://schemas.microsoft.com/office/drawing/2014/main" val="20000"/>
                    </a:ext>
                  </a:extLst>
                </a:gridCol>
                <a:gridCol w="2599655">
                  <a:extLst>
                    <a:ext uri="{9D8B030D-6E8A-4147-A177-3AD203B41FA5}">
                      <a16:colId xmlns:a16="http://schemas.microsoft.com/office/drawing/2014/main" val="20001"/>
                    </a:ext>
                  </a:extLst>
                </a:gridCol>
                <a:gridCol w="2459134">
                  <a:extLst>
                    <a:ext uri="{9D8B030D-6E8A-4147-A177-3AD203B41FA5}">
                      <a16:colId xmlns:a16="http://schemas.microsoft.com/office/drawing/2014/main" val="20004"/>
                    </a:ext>
                  </a:extLst>
                </a:gridCol>
                <a:gridCol w="2459136">
                  <a:extLst>
                    <a:ext uri="{9D8B030D-6E8A-4147-A177-3AD203B41FA5}">
                      <a16:colId xmlns:a16="http://schemas.microsoft.com/office/drawing/2014/main" val="20007"/>
                    </a:ext>
                  </a:extLst>
                </a:gridCol>
              </a:tblGrid>
              <a:tr h="419708">
                <a:tc>
                  <a:txBody>
                    <a:bodyPr/>
                    <a:lstStyle/>
                    <a:p>
                      <a:pPr lvl="0" algn="ctr">
                        <a:lnSpc>
                          <a:spcPct val="100000"/>
                        </a:lnSpc>
                      </a:pPr>
                      <a:r>
                        <a:rPr lang="en-JM" altLang="ko-KR" sz="1400" b="1" spc="0" dirty="0">
                          <a:solidFill>
                            <a:schemeClr val="bg1"/>
                          </a:solidFill>
                          <a:latin typeface="+mn-lt"/>
                          <a:cs typeface="Arial" pitchFamily="34" charset="0"/>
                        </a:rPr>
                        <a:t>Completeness</a:t>
                      </a: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lvl="0" algn="ctr">
                        <a:lnSpc>
                          <a:spcPct val="100000"/>
                        </a:lnSpc>
                      </a:pPr>
                      <a:r>
                        <a:rPr lang="en-JM" altLang="ko-KR" sz="1400" b="1" spc="0" dirty="0">
                          <a:solidFill>
                            <a:schemeClr val="bg1"/>
                          </a:solidFill>
                          <a:latin typeface="+mn-lt"/>
                          <a:cs typeface="Arial" pitchFamily="34" charset="0"/>
                        </a:rPr>
                        <a:t>optimality</a:t>
                      </a:r>
                    </a:p>
                  </a:txBody>
                  <a:tcPr anchor="ct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vl="0" algn="ctr">
                        <a:lnSpc>
                          <a:spcPct val="100000"/>
                        </a:lnSpc>
                      </a:pPr>
                      <a:r>
                        <a:rPr lang="en-JM" altLang="ko-KR" sz="1400" b="1" spc="0" dirty="0">
                          <a:solidFill>
                            <a:schemeClr val="bg1"/>
                          </a:solidFill>
                          <a:latin typeface="+mn-lt"/>
                          <a:cs typeface="Arial" pitchFamily="34" charset="0"/>
                        </a:rPr>
                        <a:t>Time complexity</a:t>
                      </a:r>
                    </a:p>
                  </a:txBody>
                  <a:tcPr anchor="ct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vl="0" algn="ctr">
                        <a:lnSpc>
                          <a:spcPct val="100000"/>
                        </a:lnSpc>
                      </a:pPr>
                      <a:r>
                        <a:rPr lang="en-JM" altLang="ko-KR" sz="1400" b="1" spc="0" dirty="0">
                          <a:solidFill>
                            <a:schemeClr val="bg1"/>
                          </a:solidFill>
                          <a:latin typeface="+mn-lt"/>
                          <a:cs typeface="Arial" pitchFamily="34" charset="0"/>
                        </a:rPr>
                        <a:t>Space complexity</a:t>
                      </a: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303087">
                <a:tc>
                  <a:txBody>
                    <a:bodyPr/>
                    <a:lstStyle/>
                    <a:p>
                      <a:pPr algn="ctr"/>
                      <a:r>
                        <a:rPr lang="en-JM" sz="1200" dirty="0">
                          <a:solidFill>
                            <a:schemeClr val="tx1">
                              <a:lumMod val="75000"/>
                              <a:lumOff val="25000"/>
                            </a:schemeClr>
                          </a:solidFill>
                          <a:latin typeface="+mn-lt"/>
                          <a:cs typeface="Arial" pitchFamily="34" charset="0"/>
                        </a:rPr>
                        <a:t>Yes </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No, but it finds the optimal solution in only current state</a:t>
                      </a:r>
                      <a:endParaRPr lang="en-JM" sz="1200" dirty="0">
                        <a:solidFill>
                          <a:schemeClr val="tx1">
                            <a:lumMod val="75000"/>
                            <a:lumOff val="25000"/>
                          </a:schemeClr>
                        </a:solidFill>
                        <a:latin typeface="+mn-lt"/>
                        <a:cs typeface="Arial" pitchFamily="34" charset="0"/>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O(</a:t>
                      </a:r>
                      <a:r>
                        <a:rPr lang="en-US" altLang="ko-KR" sz="1200" b="0" dirty="0" err="1">
                          <a:solidFill>
                            <a:schemeClr val="tx1">
                              <a:lumMod val="75000"/>
                              <a:lumOff val="25000"/>
                            </a:schemeClr>
                          </a:solidFill>
                          <a:latin typeface="+mn-lt"/>
                          <a:cs typeface="Arial" pitchFamily="34" charset="0"/>
                        </a:rPr>
                        <a:t>mkI</a:t>
                      </a:r>
                      <a:r>
                        <a:rPr lang="en-US" altLang="ko-KR" sz="1200" b="0" dirty="0">
                          <a:solidFill>
                            <a:schemeClr val="tx1">
                              <a:lumMod val="75000"/>
                              <a:lumOff val="25000"/>
                            </a:schemeClr>
                          </a:solidFill>
                          <a:latin typeface="+mn-lt"/>
                          <a:cs typeface="Arial" pitchFamily="34" charset="0"/>
                        </a:rPr>
                        <a:t>/C) where mm is the number of random children to consider per search and kk is the number of parallel searches, and II is the number of iterations and CC is the number of cores available.</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kern="1200" dirty="0">
                          <a:solidFill>
                            <a:schemeClr val="tx1">
                              <a:lumMod val="75000"/>
                              <a:lumOff val="25000"/>
                            </a:schemeClr>
                          </a:solidFill>
                          <a:latin typeface="+mn-lt"/>
                          <a:cs typeface="Arial" pitchFamily="34" charset="0"/>
                        </a:rPr>
                        <a:t>O(</a:t>
                      </a:r>
                      <a:r>
                        <a:rPr lang="en-US" altLang="ko-KR" sz="1200" b="0" kern="1200" dirty="0" err="1">
                          <a:solidFill>
                            <a:schemeClr val="tx1">
                              <a:lumMod val="75000"/>
                              <a:lumOff val="25000"/>
                            </a:schemeClr>
                          </a:solidFill>
                          <a:latin typeface="+mn-lt"/>
                          <a:cs typeface="Arial" pitchFamily="34" charset="0"/>
                        </a:rPr>
                        <a:t>mk</a:t>
                      </a:r>
                      <a:r>
                        <a:rPr lang="en-US" altLang="ko-KR" sz="1200" b="0" kern="1200" dirty="0">
                          <a:solidFill>
                            <a:schemeClr val="tx1">
                              <a:lumMod val="75000"/>
                              <a:lumOff val="25000"/>
                            </a:schemeClr>
                          </a:solidFill>
                          <a:latin typeface="+mn-lt"/>
                          <a:cs typeface="Arial" pitchFamily="34" charset="0"/>
                        </a:rPr>
                        <a:t>) since in each iteration we map </a:t>
                      </a:r>
                      <a:r>
                        <a:rPr lang="en-US" altLang="ko-KR" sz="1200" b="0" kern="1200" dirty="0" err="1">
                          <a:solidFill>
                            <a:schemeClr val="tx1">
                              <a:lumMod val="75000"/>
                              <a:lumOff val="25000"/>
                            </a:schemeClr>
                          </a:solidFill>
                          <a:latin typeface="+mn-lt"/>
                          <a:cs typeface="Arial" pitchFamily="34" charset="0"/>
                        </a:rPr>
                        <a:t>mk</a:t>
                      </a:r>
                      <a:r>
                        <a:rPr lang="en-US" altLang="ko-KR" sz="1200" b="0" kern="1200" dirty="0">
                          <a:solidFill>
                            <a:schemeClr val="tx1">
                              <a:lumMod val="75000"/>
                              <a:lumOff val="25000"/>
                            </a:schemeClr>
                          </a:solidFill>
                          <a:latin typeface="+mn-lt"/>
                          <a:cs typeface="Arial" pitchFamily="34" charset="0"/>
                        </a:rPr>
                        <a:t> states over the cluster.</a:t>
                      </a:r>
                    </a:p>
                    <a:p>
                      <a:pPr marL="0" marR="0" indent="0" algn="ctr" defTabSz="914400" rtl="0" eaLnBrk="1" fontAlgn="auto" latinLnBrk="0" hangingPunct="1">
                        <a:lnSpc>
                          <a:spcPct val="100000"/>
                        </a:lnSpc>
                        <a:spcBef>
                          <a:spcPts val="0"/>
                        </a:spcBef>
                        <a:spcAft>
                          <a:spcPts val="0"/>
                        </a:spcAft>
                        <a:buClrTx/>
                        <a:buSzTx/>
                        <a:buFontTx/>
                        <a:buNone/>
                        <a:tabLst/>
                        <a:defRPr/>
                      </a:pPr>
                      <a:endParaRPr lang="en-JM" altLang="ko-KR" sz="1200" b="0" dirty="0">
                        <a:solidFill>
                          <a:schemeClr val="tx1">
                            <a:lumMod val="75000"/>
                            <a:lumOff val="25000"/>
                          </a:schemeClr>
                        </a:solidFill>
                        <a:latin typeface="+mn-lt"/>
                        <a:cs typeface="Arial" pitchFamily="34" charset="0"/>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8500801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329624" y="-274845"/>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714351" y="373856"/>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15" name="TextBox 14">
            <a:extLst>
              <a:ext uri="{FF2B5EF4-FFF2-40B4-BE49-F238E27FC236}">
                <a16:creationId xmlns:a16="http://schemas.microsoft.com/office/drawing/2014/main" id="{E2E13EEE-49BC-4F19-9842-3421048C55CA}"/>
              </a:ext>
            </a:extLst>
          </p:cNvPr>
          <p:cNvSpPr txBox="1"/>
          <p:nvPr/>
        </p:nvSpPr>
        <p:spPr>
          <a:xfrm>
            <a:off x="3814564" y="3214216"/>
            <a:ext cx="4331369" cy="3046988"/>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Group</a:t>
            </a:r>
            <a:endParaRPr lang="en-US" altLang="ko-KR" sz="3200" dirty="0">
              <a:solidFill>
                <a:schemeClr val="bg1"/>
              </a:solidFill>
              <a:cs typeface="Arial" pitchFamily="34" charset="0"/>
            </a:endParaRPr>
          </a:p>
          <a:p>
            <a:pPr algn="ctr"/>
            <a:r>
              <a:rPr lang="en-US" altLang="ko-KR" sz="3200" dirty="0">
                <a:solidFill>
                  <a:schemeClr val="bg1"/>
                </a:solidFill>
                <a:cs typeface="Arial" pitchFamily="34" charset="0"/>
              </a:rPr>
              <a:t>Elham </a:t>
            </a:r>
            <a:r>
              <a:rPr lang="en-US" altLang="ko-KR" sz="3200" dirty="0" err="1">
                <a:solidFill>
                  <a:schemeClr val="bg1"/>
                </a:solidFill>
                <a:cs typeface="Arial" pitchFamily="34" charset="0"/>
              </a:rPr>
              <a:t>Imdad</a:t>
            </a:r>
            <a:endParaRPr lang="en-US" altLang="ko-KR" sz="3200" dirty="0">
              <a:solidFill>
                <a:schemeClr val="bg1"/>
              </a:solidFill>
              <a:cs typeface="Arial" pitchFamily="34" charset="0"/>
            </a:endParaRPr>
          </a:p>
          <a:p>
            <a:pPr algn="ctr"/>
            <a:r>
              <a:rPr lang="en-US" altLang="ko-KR" sz="3200" dirty="0">
                <a:solidFill>
                  <a:schemeClr val="bg1"/>
                </a:solidFill>
                <a:cs typeface="Arial" pitchFamily="34" charset="0"/>
              </a:rPr>
              <a:t>Ghadeer </a:t>
            </a:r>
            <a:r>
              <a:rPr lang="en-US" altLang="ko-KR" sz="3200" dirty="0" err="1">
                <a:solidFill>
                  <a:schemeClr val="bg1"/>
                </a:solidFill>
                <a:cs typeface="Arial" pitchFamily="34" charset="0"/>
              </a:rPr>
              <a:t>Qalas</a:t>
            </a:r>
            <a:endParaRPr lang="en-US" altLang="ko-KR" sz="3200" dirty="0">
              <a:solidFill>
                <a:schemeClr val="bg1"/>
              </a:solidFill>
              <a:cs typeface="Arial" pitchFamily="34" charset="0"/>
            </a:endParaRPr>
          </a:p>
          <a:p>
            <a:pPr algn="ctr"/>
            <a:r>
              <a:rPr lang="en-US" altLang="ko-KR" sz="3200" dirty="0">
                <a:solidFill>
                  <a:schemeClr val="bg1"/>
                </a:solidFill>
                <a:cs typeface="Arial" pitchFamily="34" charset="0"/>
              </a:rPr>
              <a:t>Lena Abdulmnan</a:t>
            </a:r>
          </a:p>
          <a:p>
            <a:pPr algn="ctr"/>
            <a:endParaRPr lang="en-US" altLang="ko-KR" sz="3200" dirty="0">
              <a:solidFill>
                <a:schemeClr val="bg1"/>
              </a:solidFill>
              <a:cs typeface="Arial" pitchFamily="34" charset="0"/>
            </a:endParaRPr>
          </a:p>
          <a:p>
            <a:pPr algn="ctr"/>
            <a:r>
              <a:rPr lang="en-US" altLang="ko-KR" sz="3200" dirty="0">
                <a:solidFill>
                  <a:schemeClr val="bg1"/>
                </a:solidFill>
                <a:cs typeface="Arial" pitchFamily="34" charset="0"/>
              </a:rPr>
              <a:t>Section AA</a:t>
            </a:r>
          </a:p>
        </p:txBody>
      </p:sp>
    </p:spTree>
    <p:extLst>
      <p:ext uri="{BB962C8B-B14F-4D97-AF65-F5344CB8AC3E}">
        <p14:creationId xmlns:p14="http://schemas.microsoft.com/office/powerpoint/2010/main" val="74814206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5232260" y="635048"/>
            <a:ext cx="6603439" cy="923330"/>
          </a:xfrm>
          <a:prstGeom prst="rect">
            <a:avLst/>
          </a:prstGeom>
          <a:noFill/>
        </p:spPr>
        <p:txBody>
          <a:bodyPr wrap="square" rtlCol="0" anchor="ctr">
            <a:spAutoFit/>
          </a:bodyPr>
          <a:lstStyle/>
          <a:p>
            <a:r>
              <a:rPr lang="en-US" altLang="ko-KR" sz="5400" dirty="0">
                <a:solidFill>
                  <a:schemeClr val="accent2"/>
                </a:solidFill>
                <a:cs typeface="Arial" pitchFamily="34" charset="0"/>
              </a:rPr>
              <a:t>Dots and Boxes</a:t>
            </a:r>
            <a:endParaRPr lang="ko-KR" altLang="en-US" sz="5400" dirty="0">
              <a:solidFill>
                <a:schemeClr val="accent6"/>
              </a:solidFill>
              <a:cs typeface="Arial" pitchFamily="34" charset="0"/>
            </a:endParaRPr>
          </a:p>
        </p:txBody>
      </p:sp>
      <p:sp>
        <p:nvSpPr>
          <p:cNvPr id="2" name="Rectangle 1">
            <a:extLst>
              <a:ext uri="{FF2B5EF4-FFF2-40B4-BE49-F238E27FC236}">
                <a16:creationId xmlns:a16="http://schemas.microsoft.com/office/drawing/2014/main" id="{55D3C11E-00DF-438B-B21A-21587A33AD92}"/>
              </a:ext>
            </a:extLst>
          </p:cNvPr>
          <p:cNvSpPr/>
          <p:nvPr/>
        </p:nvSpPr>
        <p:spPr>
          <a:xfrm>
            <a:off x="4864662" y="2106124"/>
            <a:ext cx="6096000" cy="2246769"/>
          </a:xfrm>
          <a:prstGeom prst="rect">
            <a:avLst/>
          </a:prstGeom>
        </p:spPr>
        <p:txBody>
          <a:bodyPr>
            <a:spAutoFit/>
          </a:bodyPr>
          <a:lstStyle/>
          <a:p>
            <a:pPr indent="457200"/>
            <a:r>
              <a:rPr lang="en-US" sz="2000" dirty="0">
                <a:solidFill>
                  <a:schemeClr val="tx1">
                    <a:lumMod val="75000"/>
                    <a:lumOff val="25000"/>
                  </a:schemeClr>
                </a:solidFill>
                <a:cs typeface="Arial" pitchFamily="34" charset="0"/>
              </a:rPr>
              <a:t>Dots and Boxes is a two player game, whereas the players draw a rectangular grid of dots typically with size 6*6  and take turns drawing lines between pairs of horizontally or vertically adjacent dots, when a plyer form a box he/she gets to play a second turn. The player with the greater number of boxes wins the game.</a:t>
            </a:r>
            <a:endParaRPr lang="en-GB" sz="2000" dirty="0">
              <a:solidFill>
                <a:schemeClr val="tx1">
                  <a:lumMod val="75000"/>
                  <a:lumOff val="25000"/>
                </a:schemeClr>
              </a:solidFill>
              <a:cs typeface="Arial" pitchFamily="34" charset="0"/>
            </a:endParaRPr>
          </a:p>
        </p:txBody>
      </p:sp>
      <p:sp>
        <p:nvSpPr>
          <p:cNvPr id="3" name="Rectangle 2">
            <a:extLst>
              <a:ext uri="{FF2B5EF4-FFF2-40B4-BE49-F238E27FC236}">
                <a16:creationId xmlns:a16="http://schemas.microsoft.com/office/drawing/2014/main" id="{39B9D0AA-F6CA-4F84-9E60-7161FB85F563}"/>
              </a:ext>
            </a:extLst>
          </p:cNvPr>
          <p:cNvSpPr/>
          <p:nvPr/>
        </p:nvSpPr>
        <p:spPr>
          <a:xfrm>
            <a:off x="105684" y="5155562"/>
            <a:ext cx="3800044" cy="15576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291D9A8-A792-497A-AE8A-CC12044DD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41" y="1469434"/>
            <a:ext cx="3691729" cy="3814787"/>
          </a:xfrm>
          <a:prstGeom prst="rect">
            <a:avLst/>
          </a:prstGeom>
        </p:spPr>
      </p:pic>
      <p:sp>
        <p:nvSpPr>
          <p:cNvPr id="27" name="Rectangle 26">
            <a:extLst>
              <a:ext uri="{FF2B5EF4-FFF2-40B4-BE49-F238E27FC236}">
                <a16:creationId xmlns:a16="http://schemas.microsoft.com/office/drawing/2014/main" id="{FD2FE5AC-3574-4E16-B8C9-02AECA70F2D1}"/>
              </a:ext>
            </a:extLst>
          </p:cNvPr>
          <p:cNvSpPr/>
          <p:nvPr/>
        </p:nvSpPr>
        <p:spPr>
          <a:xfrm>
            <a:off x="105683" y="0"/>
            <a:ext cx="3800044" cy="15576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610227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4C5CC-4301-49B3-BAD1-D4DE986CB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621" y="2049962"/>
            <a:ext cx="6394589" cy="3595201"/>
          </a:xfrm>
          <a:prstGeom prst="rect">
            <a:avLst/>
          </a:prstGeom>
          <a:ln>
            <a:noFill/>
          </a:ln>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259530"/>
            <a:ext cx="11573197" cy="724247"/>
          </a:xfrm>
          <a:prstGeom prst="rect">
            <a:avLst/>
          </a:prstGeom>
        </p:spPr>
        <p:txBody>
          <a:bodyPr/>
          <a:lstStyle/>
          <a:p>
            <a:r>
              <a:rPr lang="en-US" sz="4400" dirty="0"/>
              <a:t>Problem formulation </a:t>
            </a:r>
          </a:p>
        </p:txBody>
      </p:sp>
      <p:grpSp>
        <p:nvGrpSpPr>
          <p:cNvPr id="36" name="Group 35">
            <a:extLst>
              <a:ext uri="{FF2B5EF4-FFF2-40B4-BE49-F238E27FC236}">
                <a16:creationId xmlns:a16="http://schemas.microsoft.com/office/drawing/2014/main" id="{3D6B3A42-7A73-4839-B087-1ED41F0410E1}"/>
              </a:ext>
            </a:extLst>
          </p:cNvPr>
          <p:cNvGrpSpPr/>
          <p:nvPr/>
        </p:nvGrpSpPr>
        <p:grpSpPr>
          <a:xfrm>
            <a:off x="721619" y="1420244"/>
            <a:ext cx="5130744" cy="946557"/>
            <a:chOff x="611559" y="2708920"/>
            <a:chExt cx="2675111" cy="946557"/>
          </a:xfrm>
        </p:grpSpPr>
        <p:sp>
          <p:nvSpPr>
            <p:cNvPr id="37" name="Rounded Rectangle 58">
              <a:extLst>
                <a:ext uri="{FF2B5EF4-FFF2-40B4-BE49-F238E27FC236}">
                  <a16:creationId xmlns:a16="http://schemas.microsoft.com/office/drawing/2014/main" id="{38BC4B03-DEE4-4394-BE14-577BA81D6CA1}"/>
                </a:ext>
              </a:extLst>
            </p:cNvPr>
            <p:cNvSpPr/>
            <p:nvPr/>
          </p:nvSpPr>
          <p:spPr>
            <a:xfrm>
              <a:off x="611559" y="2708920"/>
              <a:ext cx="1772278"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8" name="TextBox 37">
              <a:extLst>
                <a:ext uri="{FF2B5EF4-FFF2-40B4-BE49-F238E27FC236}">
                  <a16:creationId xmlns:a16="http://schemas.microsoft.com/office/drawing/2014/main" id="{99B9FFEE-5740-47F7-9275-063717E3C247}"/>
                </a:ext>
              </a:extLst>
            </p:cNvPr>
            <p:cNvSpPr txBox="1"/>
            <p:nvPr/>
          </p:nvSpPr>
          <p:spPr>
            <a:xfrm>
              <a:off x="665833" y="3193812"/>
              <a:ext cx="26208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game starts with an empty 6x6 dots matrix or it </a:t>
              </a:r>
            </a:p>
            <a:p>
              <a:r>
                <a:rPr lang="en-US" altLang="ko-KR" sz="1200" dirty="0">
                  <a:solidFill>
                    <a:schemeClr val="tx1">
                      <a:lumMod val="75000"/>
                      <a:lumOff val="25000"/>
                    </a:schemeClr>
                  </a:solidFill>
                  <a:cs typeface="Arial" pitchFamily="34" charset="0"/>
                </a:rPr>
                <a:t>can be at any size. </a:t>
              </a:r>
            </a:p>
          </p:txBody>
        </p:sp>
        <p:sp>
          <p:nvSpPr>
            <p:cNvPr id="39" name="TextBox 38">
              <a:extLst>
                <a:ext uri="{FF2B5EF4-FFF2-40B4-BE49-F238E27FC236}">
                  <a16:creationId xmlns:a16="http://schemas.microsoft.com/office/drawing/2014/main" id="{E9661971-F0C0-4314-8CE1-CE6CD4EAE420}"/>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1. Initial state</a:t>
              </a:r>
              <a:endParaRPr lang="ko-KR" altLang="en-US" sz="1400" b="1" dirty="0">
                <a:solidFill>
                  <a:schemeClr val="bg1"/>
                </a:solidFill>
                <a:cs typeface="Arial" pitchFamily="34" charset="0"/>
              </a:endParaRPr>
            </a:p>
          </p:txBody>
        </p:sp>
      </p:grpSp>
      <p:grpSp>
        <p:nvGrpSpPr>
          <p:cNvPr id="40" name="Group 39">
            <a:extLst>
              <a:ext uri="{FF2B5EF4-FFF2-40B4-BE49-F238E27FC236}">
                <a16:creationId xmlns:a16="http://schemas.microsoft.com/office/drawing/2014/main" id="{1622319E-62B8-40DD-A2E7-4A1D33A84825}"/>
              </a:ext>
            </a:extLst>
          </p:cNvPr>
          <p:cNvGrpSpPr/>
          <p:nvPr/>
        </p:nvGrpSpPr>
        <p:grpSpPr>
          <a:xfrm>
            <a:off x="721619" y="2515489"/>
            <a:ext cx="5130744" cy="761891"/>
            <a:chOff x="611559" y="2708920"/>
            <a:chExt cx="2675111" cy="761891"/>
          </a:xfrm>
        </p:grpSpPr>
        <p:sp>
          <p:nvSpPr>
            <p:cNvPr id="41" name="Rounded Rectangle 64">
              <a:extLst>
                <a:ext uri="{FF2B5EF4-FFF2-40B4-BE49-F238E27FC236}">
                  <a16:creationId xmlns:a16="http://schemas.microsoft.com/office/drawing/2014/main" id="{BCC66D0D-7351-4839-B06F-388BA76A862F}"/>
                </a:ext>
              </a:extLst>
            </p:cNvPr>
            <p:cNvSpPr/>
            <p:nvPr/>
          </p:nvSpPr>
          <p:spPr>
            <a:xfrm>
              <a:off x="611559" y="2708920"/>
              <a:ext cx="1772278"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TextBox 41">
              <a:extLst>
                <a:ext uri="{FF2B5EF4-FFF2-40B4-BE49-F238E27FC236}">
                  <a16:creationId xmlns:a16="http://schemas.microsoft.com/office/drawing/2014/main" id="{BEAAC7A1-F2AE-4CC2-AB7A-F80BB0AE6D51}"/>
                </a:ext>
              </a:extLst>
            </p:cNvPr>
            <p:cNvSpPr txBox="1"/>
            <p:nvPr/>
          </p:nvSpPr>
          <p:spPr>
            <a:xfrm>
              <a:off x="665833" y="3193812"/>
              <a:ext cx="26208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Connecting adjacent dots either vertically or horizontally in the grid. </a:t>
              </a:r>
            </a:p>
          </p:txBody>
        </p:sp>
        <p:sp>
          <p:nvSpPr>
            <p:cNvPr id="43" name="TextBox 42">
              <a:extLst>
                <a:ext uri="{FF2B5EF4-FFF2-40B4-BE49-F238E27FC236}">
                  <a16:creationId xmlns:a16="http://schemas.microsoft.com/office/drawing/2014/main" id="{3F78CA2E-E7E4-40CC-93E1-3F8D99D7CAAF}"/>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2. Actions</a:t>
              </a:r>
              <a:endParaRPr lang="ko-KR" altLang="en-US" sz="1400" b="1" dirty="0">
                <a:solidFill>
                  <a:schemeClr val="bg1"/>
                </a:solidFill>
                <a:cs typeface="Arial" pitchFamily="34" charset="0"/>
              </a:endParaRPr>
            </a:p>
          </p:txBody>
        </p:sp>
      </p:grpSp>
      <p:grpSp>
        <p:nvGrpSpPr>
          <p:cNvPr id="44" name="Group 43">
            <a:extLst>
              <a:ext uri="{FF2B5EF4-FFF2-40B4-BE49-F238E27FC236}">
                <a16:creationId xmlns:a16="http://schemas.microsoft.com/office/drawing/2014/main" id="{7EC4FA91-1440-4EE4-9D9E-461AA8288FB3}"/>
              </a:ext>
            </a:extLst>
          </p:cNvPr>
          <p:cNvGrpSpPr/>
          <p:nvPr/>
        </p:nvGrpSpPr>
        <p:grpSpPr>
          <a:xfrm>
            <a:off x="721619" y="3467778"/>
            <a:ext cx="5130744" cy="761891"/>
            <a:chOff x="611559" y="2708920"/>
            <a:chExt cx="2675111" cy="761891"/>
          </a:xfrm>
        </p:grpSpPr>
        <p:sp>
          <p:nvSpPr>
            <p:cNvPr id="45" name="Rounded Rectangle 68">
              <a:extLst>
                <a:ext uri="{FF2B5EF4-FFF2-40B4-BE49-F238E27FC236}">
                  <a16:creationId xmlns:a16="http://schemas.microsoft.com/office/drawing/2014/main" id="{0A390A04-6EFA-4D4B-AC76-BF81BF31BB02}"/>
                </a:ext>
              </a:extLst>
            </p:cNvPr>
            <p:cNvSpPr/>
            <p:nvPr/>
          </p:nvSpPr>
          <p:spPr>
            <a:xfrm>
              <a:off x="611559" y="2708920"/>
              <a:ext cx="1772278"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TextBox 45">
              <a:extLst>
                <a:ext uri="{FF2B5EF4-FFF2-40B4-BE49-F238E27FC236}">
                  <a16:creationId xmlns:a16="http://schemas.microsoft.com/office/drawing/2014/main" id="{B2EF9F39-35B6-425D-BD0E-C58034064D9D}"/>
                </a:ext>
              </a:extLst>
            </p:cNvPr>
            <p:cNvSpPr txBox="1"/>
            <p:nvPr/>
          </p:nvSpPr>
          <p:spPr>
            <a:xfrm>
              <a:off x="665833" y="3193812"/>
              <a:ext cx="26208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form edges and boxes.</a:t>
              </a:r>
              <a:endParaRPr lang="ko-KR" altLang="en-US"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263906D9-7489-4B64-9BE6-8E18FD685DED}"/>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3. Transition model</a:t>
              </a:r>
            </a:p>
          </p:txBody>
        </p:sp>
      </p:grpSp>
      <p:grpSp>
        <p:nvGrpSpPr>
          <p:cNvPr id="53" name="Group 52">
            <a:extLst>
              <a:ext uri="{FF2B5EF4-FFF2-40B4-BE49-F238E27FC236}">
                <a16:creationId xmlns:a16="http://schemas.microsoft.com/office/drawing/2014/main" id="{94335B7F-15B7-4837-8E25-349EC396699A}"/>
              </a:ext>
            </a:extLst>
          </p:cNvPr>
          <p:cNvGrpSpPr/>
          <p:nvPr/>
        </p:nvGrpSpPr>
        <p:grpSpPr>
          <a:xfrm>
            <a:off x="721619" y="4447987"/>
            <a:ext cx="5130744" cy="1131223"/>
            <a:chOff x="611559" y="2708920"/>
            <a:chExt cx="2675111" cy="1131223"/>
          </a:xfrm>
        </p:grpSpPr>
        <p:sp>
          <p:nvSpPr>
            <p:cNvPr id="54" name="Rounded Rectangle 68">
              <a:extLst>
                <a:ext uri="{FF2B5EF4-FFF2-40B4-BE49-F238E27FC236}">
                  <a16:creationId xmlns:a16="http://schemas.microsoft.com/office/drawing/2014/main" id="{8B825F1E-454C-433F-9316-A5CB1C35C172}"/>
                </a:ext>
              </a:extLst>
            </p:cNvPr>
            <p:cNvSpPr/>
            <p:nvPr/>
          </p:nvSpPr>
          <p:spPr>
            <a:xfrm>
              <a:off x="611559" y="2708920"/>
              <a:ext cx="1772278" cy="379785"/>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dirty="0"/>
            </a:p>
          </p:txBody>
        </p:sp>
        <p:sp>
          <p:nvSpPr>
            <p:cNvPr id="55" name="TextBox 54">
              <a:extLst>
                <a:ext uri="{FF2B5EF4-FFF2-40B4-BE49-F238E27FC236}">
                  <a16:creationId xmlns:a16="http://schemas.microsoft.com/office/drawing/2014/main" id="{F39DB163-9E68-4CF5-B5D9-F3346534B3AE}"/>
                </a:ext>
              </a:extLst>
            </p:cNvPr>
            <p:cNvSpPr txBox="1"/>
            <p:nvPr/>
          </p:nvSpPr>
          <p:spPr>
            <a:xfrm>
              <a:off x="665833" y="3193812"/>
              <a:ext cx="26208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 reach the goal state if all boxes are formed in the grid. The winner is the one who create more boxes, and if the number of boxes is equal then it is a tie. </a:t>
              </a:r>
            </a:p>
          </p:txBody>
        </p:sp>
        <p:sp>
          <p:nvSpPr>
            <p:cNvPr id="56" name="TextBox 55">
              <a:extLst>
                <a:ext uri="{FF2B5EF4-FFF2-40B4-BE49-F238E27FC236}">
                  <a16:creationId xmlns:a16="http://schemas.microsoft.com/office/drawing/2014/main" id="{3FCC901D-EA0F-4398-996A-CE16CF8ACD5A}"/>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4. Goal test</a:t>
              </a:r>
            </a:p>
          </p:txBody>
        </p:sp>
      </p:grpSp>
      <p:grpSp>
        <p:nvGrpSpPr>
          <p:cNvPr id="57" name="Group 56">
            <a:extLst>
              <a:ext uri="{FF2B5EF4-FFF2-40B4-BE49-F238E27FC236}">
                <a16:creationId xmlns:a16="http://schemas.microsoft.com/office/drawing/2014/main" id="{AFFB92BC-5018-49FB-A049-DDCB5D5D727C}"/>
              </a:ext>
            </a:extLst>
          </p:cNvPr>
          <p:cNvGrpSpPr/>
          <p:nvPr/>
        </p:nvGrpSpPr>
        <p:grpSpPr>
          <a:xfrm>
            <a:off x="721619" y="5750270"/>
            <a:ext cx="5130744" cy="761891"/>
            <a:chOff x="611559" y="2708920"/>
            <a:chExt cx="2675111" cy="761891"/>
          </a:xfrm>
        </p:grpSpPr>
        <p:sp>
          <p:nvSpPr>
            <p:cNvPr id="58" name="Rounded Rectangle 68">
              <a:extLst>
                <a:ext uri="{FF2B5EF4-FFF2-40B4-BE49-F238E27FC236}">
                  <a16:creationId xmlns:a16="http://schemas.microsoft.com/office/drawing/2014/main" id="{9810524C-8291-401A-A516-8FCB959C8193}"/>
                </a:ext>
              </a:extLst>
            </p:cNvPr>
            <p:cNvSpPr/>
            <p:nvPr/>
          </p:nvSpPr>
          <p:spPr>
            <a:xfrm>
              <a:off x="611559" y="2708920"/>
              <a:ext cx="1772278" cy="379785"/>
            </a:xfrm>
            <a:prstGeom prst="roundRect">
              <a:avLst>
                <a:gd name="adj" fmla="val 50000"/>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dirty="0"/>
            </a:p>
          </p:txBody>
        </p:sp>
        <p:sp>
          <p:nvSpPr>
            <p:cNvPr id="59" name="TextBox 58">
              <a:extLst>
                <a:ext uri="{FF2B5EF4-FFF2-40B4-BE49-F238E27FC236}">
                  <a16:creationId xmlns:a16="http://schemas.microsoft.com/office/drawing/2014/main" id="{3CAEF156-0D8B-45D6-9256-5C0DD119AA7D}"/>
                </a:ext>
              </a:extLst>
            </p:cNvPr>
            <p:cNvSpPr txBox="1"/>
            <p:nvPr/>
          </p:nvSpPr>
          <p:spPr>
            <a:xfrm>
              <a:off x="665833" y="3193812"/>
              <a:ext cx="26208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Path function is not applicable. </a:t>
              </a:r>
            </a:p>
          </p:txBody>
        </p:sp>
        <p:sp>
          <p:nvSpPr>
            <p:cNvPr id="60" name="TextBox 59">
              <a:extLst>
                <a:ext uri="{FF2B5EF4-FFF2-40B4-BE49-F238E27FC236}">
                  <a16:creationId xmlns:a16="http://schemas.microsoft.com/office/drawing/2014/main" id="{9B4D11BA-9208-4879-80AB-45F4AB0C895D}"/>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5. Path cost function:</a:t>
              </a:r>
            </a:p>
          </p:txBody>
        </p:sp>
      </p:grpSp>
    </p:spTree>
    <p:extLst>
      <p:ext uri="{BB962C8B-B14F-4D97-AF65-F5344CB8AC3E}">
        <p14:creationId xmlns:p14="http://schemas.microsoft.com/office/powerpoint/2010/main" val="148097517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CD872C-9835-4EBD-9AF9-88651BB13292}"/>
              </a:ext>
            </a:extLst>
          </p:cNvPr>
          <p:cNvSpPr/>
          <p:nvPr/>
        </p:nvSpPr>
        <p:spPr>
          <a:xfrm>
            <a:off x="-78115" y="-55140"/>
            <a:ext cx="12342103" cy="6965982"/>
          </a:xfrm>
          <a:prstGeom prst="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5898A35-9DEF-4280-92A9-60B0674C2634}"/>
              </a:ext>
            </a:extLst>
          </p:cNvPr>
          <p:cNvSpPr/>
          <p:nvPr/>
        </p:nvSpPr>
        <p:spPr>
          <a:xfrm>
            <a:off x="1637032" y="1851265"/>
            <a:ext cx="8783008" cy="175274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9B48D107-041E-4A3F-88D1-B65111F9042A}"/>
              </a:ext>
            </a:extLst>
          </p:cNvPr>
          <p:cNvSpPr txBox="1"/>
          <p:nvPr/>
        </p:nvSpPr>
        <p:spPr>
          <a:xfrm>
            <a:off x="1371910" y="616942"/>
            <a:ext cx="9048130" cy="646331"/>
          </a:xfrm>
          <a:prstGeom prst="rect">
            <a:avLst/>
          </a:prstGeom>
          <a:noFill/>
        </p:spPr>
        <p:txBody>
          <a:bodyPr wrap="square" rtlCol="0" anchor="ctr">
            <a:spAutoFit/>
          </a:bodyPr>
          <a:lstStyle/>
          <a:p>
            <a:pPr algn="ctr"/>
            <a:r>
              <a:rPr lang="en-US" altLang="ko-KR" sz="3600" b="1" dirty="0">
                <a:solidFill>
                  <a:schemeClr val="tx2"/>
                </a:solidFill>
                <a:cs typeface="Arial" pitchFamily="34" charset="0"/>
              </a:rPr>
              <a:t>Algorithms used to solve the problem</a:t>
            </a:r>
            <a:endParaRPr lang="ko-KR" altLang="en-US" sz="3600" b="1" dirty="0">
              <a:solidFill>
                <a:schemeClr val="tx2"/>
              </a:solidFill>
              <a:cs typeface="Arial" pitchFamily="34" charset="0"/>
            </a:endParaRPr>
          </a:p>
        </p:txBody>
      </p:sp>
      <p:grpSp>
        <p:nvGrpSpPr>
          <p:cNvPr id="27" name="Group 26">
            <a:extLst>
              <a:ext uri="{FF2B5EF4-FFF2-40B4-BE49-F238E27FC236}">
                <a16:creationId xmlns:a16="http://schemas.microsoft.com/office/drawing/2014/main" id="{448A89C1-CEE1-44DF-8717-3A15BC885D37}"/>
              </a:ext>
            </a:extLst>
          </p:cNvPr>
          <p:cNvGrpSpPr/>
          <p:nvPr/>
        </p:nvGrpSpPr>
        <p:grpSpPr>
          <a:xfrm>
            <a:off x="3097013" y="1948964"/>
            <a:ext cx="5863046" cy="1446552"/>
            <a:chOff x="3565664" y="1224924"/>
            <a:chExt cx="3861192" cy="635512"/>
          </a:xfrm>
        </p:grpSpPr>
        <p:sp>
          <p:nvSpPr>
            <p:cNvPr id="28" name="TextBox 27">
              <a:extLst>
                <a:ext uri="{FF2B5EF4-FFF2-40B4-BE49-F238E27FC236}">
                  <a16:creationId xmlns:a16="http://schemas.microsoft.com/office/drawing/2014/main" id="{BEB20F0B-8EAC-4353-A8F8-75C0D5A94412}"/>
                </a:ext>
              </a:extLst>
            </p:cNvPr>
            <p:cNvSpPr txBox="1"/>
            <p:nvPr/>
          </p:nvSpPr>
          <p:spPr>
            <a:xfrm>
              <a:off x="3565664" y="1454790"/>
              <a:ext cx="3861192" cy="405646"/>
            </a:xfrm>
            <a:prstGeom prst="rect">
              <a:avLst/>
            </a:prstGeom>
            <a:noFill/>
          </p:spPr>
          <p:txBody>
            <a:bodyPr wrap="square" rtlCol="0">
              <a:spAutoFit/>
            </a:bodyPr>
            <a:lstStyle/>
            <a:p>
              <a:pPr algn="ctr"/>
              <a:r>
                <a:rPr lang="en-US" altLang="ko-KR" dirty="0" err="1">
                  <a:solidFill>
                    <a:schemeClr val="bg1"/>
                  </a:solidFill>
                  <a:cs typeface="Arial" pitchFamily="34" charset="0"/>
                </a:rPr>
                <a:t>MiniMax</a:t>
              </a:r>
              <a:r>
                <a:rPr lang="en-US" altLang="ko-KR" dirty="0">
                  <a:solidFill>
                    <a:schemeClr val="bg1"/>
                  </a:solidFill>
                  <a:cs typeface="Arial" pitchFamily="34" charset="0"/>
                </a:rPr>
                <a:t>: is a kind of backtracking algorithm that is used in decision making and game theory to find the optimal move for a player.</a:t>
              </a:r>
            </a:p>
          </p:txBody>
        </p:sp>
        <p:sp>
          <p:nvSpPr>
            <p:cNvPr id="29" name="TextBox 28">
              <a:extLst>
                <a:ext uri="{FF2B5EF4-FFF2-40B4-BE49-F238E27FC236}">
                  <a16:creationId xmlns:a16="http://schemas.microsoft.com/office/drawing/2014/main" id="{E3880AB8-7737-43F1-8810-2E560A254B5B}"/>
                </a:ext>
              </a:extLst>
            </p:cNvPr>
            <p:cNvSpPr txBox="1"/>
            <p:nvPr/>
          </p:nvSpPr>
          <p:spPr>
            <a:xfrm>
              <a:off x="4299852" y="1224924"/>
              <a:ext cx="2319306" cy="229866"/>
            </a:xfrm>
            <a:prstGeom prst="rect">
              <a:avLst/>
            </a:prstGeom>
            <a:noFill/>
          </p:spPr>
          <p:txBody>
            <a:bodyPr wrap="square" rtlCol="0">
              <a:spAutoFit/>
            </a:bodyPr>
            <a:lstStyle/>
            <a:p>
              <a:pPr algn="ctr"/>
              <a:r>
                <a:rPr lang="en-US" altLang="ko-KR" sz="2800" dirty="0" err="1">
                  <a:solidFill>
                    <a:schemeClr val="bg1"/>
                  </a:solidFill>
                  <a:cs typeface="Arial" pitchFamily="34" charset="0"/>
                </a:rPr>
                <a:t>MiniMax</a:t>
              </a:r>
              <a:endParaRPr lang="ko-KR" altLang="en-US" sz="1600" b="1" dirty="0">
                <a:solidFill>
                  <a:schemeClr val="bg1"/>
                </a:solidFill>
                <a:cs typeface="Arial" pitchFamily="34" charset="0"/>
              </a:endParaRPr>
            </a:p>
          </p:txBody>
        </p:sp>
      </p:grpSp>
      <p:sp>
        <p:nvSpPr>
          <p:cNvPr id="30" name="Rectangle 29">
            <a:extLst>
              <a:ext uri="{FF2B5EF4-FFF2-40B4-BE49-F238E27FC236}">
                <a16:creationId xmlns:a16="http://schemas.microsoft.com/office/drawing/2014/main" id="{79D159FC-3914-4622-A5F6-0DF5A9D8EB93}"/>
              </a:ext>
            </a:extLst>
          </p:cNvPr>
          <p:cNvSpPr/>
          <p:nvPr/>
        </p:nvSpPr>
        <p:spPr>
          <a:xfrm>
            <a:off x="1704496" y="3918737"/>
            <a:ext cx="8783008" cy="192147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4A1497E8-BF75-4131-9430-758BBB2F0983}"/>
              </a:ext>
            </a:extLst>
          </p:cNvPr>
          <p:cNvGrpSpPr/>
          <p:nvPr/>
        </p:nvGrpSpPr>
        <p:grpSpPr>
          <a:xfrm>
            <a:off x="2416507" y="3952942"/>
            <a:ext cx="7291526" cy="1723549"/>
            <a:chOff x="4413106" y="1578026"/>
            <a:chExt cx="3897248" cy="614546"/>
          </a:xfrm>
        </p:grpSpPr>
        <p:sp>
          <p:nvSpPr>
            <p:cNvPr id="32" name="TextBox 31">
              <a:extLst>
                <a:ext uri="{FF2B5EF4-FFF2-40B4-BE49-F238E27FC236}">
                  <a16:creationId xmlns:a16="http://schemas.microsoft.com/office/drawing/2014/main" id="{60D5D0CF-7C4E-4A06-B7F6-A0A7DA78E45E}"/>
                </a:ext>
              </a:extLst>
            </p:cNvPr>
            <p:cNvSpPr txBox="1"/>
            <p:nvPr/>
          </p:nvSpPr>
          <p:spPr>
            <a:xfrm>
              <a:off x="4449162" y="1764585"/>
              <a:ext cx="3861192" cy="427987"/>
            </a:xfrm>
            <a:prstGeom prst="rect">
              <a:avLst/>
            </a:prstGeom>
            <a:noFill/>
          </p:spPr>
          <p:txBody>
            <a:bodyPr wrap="square" rtlCol="0">
              <a:spAutoFit/>
            </a:bodyPr>
            <a:lstStyle/>
            <a:p>
              <a:pPr algn="ctr"/>
              <a:r>
                <a:rPr lang="en-US" altLang="ko-KR" dirty="0">
                  <a:solidFill>
                    <a:schemeClr val="bg1"/>
                  </a:solidFill>
                  <a:cs typeface="Arial" pitchFamily="34" charset="0"/>
                </a:rPr>
                <a:t>It is an improvement of minimax algorithm. it allows us to take the possible correct values of max and min without having to look at each node in the tree by pruning nodes that are not going to affect the final decision. </a:t>
              </a:r>
            </a:p>
          </p:txBody>
        </p:sp>
        <p:sp>
          <p:nvSpPr>
            <p:cNvPr id="33" name="TextBox 32">
              <a:extLst>
                <a:ext uri="{FF2B5EF4-FFF2-40B4-BE49-F238E27FC236}">
                  <a16:creationId xmlns:a16="http://schemas.microsoft.com/office/drawing/2014/main" id="{7637D181-558F-46C6-83B8-CD792170A058}"/>
                </a:ext>
              </a:extLst>
            </p:cNvPr>
            <p:cNvSpPr txBox="1"/>
            <p:nvPr/>
          </p:nvSpPr>
          <p:spPr>
            <a:xfrm>
              <a:off x="4413106" y="1578026"/>
              <a:ext cx="3861188" cy="186559"/>
            </a:xfrm>
            <a:prstGeom prst="rect">
              <a:avLst/>
            </a:prstGeom>
            <a:noFill/>
          </p:spPr>
          <p:txBody>
            <a:bodyPr wrap="square" rtlCol="0">
              <a:spAutoFit/>
            </a:bodyPr>
            <a:lstStyle/>
            <a:p>
              <a:pPr algn="ctr"/>
              <a:r>
                <a:rPr lang="en-US" altLang="ko-KR" sz="2800" dirty="0">
                  <a:solidFill>
                    <a:schemeClr val="bg1"/>
                  </a:solidFill>
                  <a:cs typeface="Arial" pitchFamily="34" charset="0"/>
                </a:rPr>
                <a:t>Alpha-beta pruning</a:t>
              </a:r>
            </a:p>
          </p:txBody>
        </p:sp>
      </p:grpSp>
    </p:spTree>
    <p:extLst>
      <p:ext uri="{BB962C8B-B14F-4D97-AF65-F5344CB8AC3E}">
        <p14:creationId xmlns:p14="http://schemas.microsoft.com/office/powerpoint/2010/main" val="183905478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0" y="3550807"/>
            <a:ext cx="12192000" cy="1818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C559B9-D98C-4A53-B487-921BAB20C290}"/>
              </a:ext>
            </a:extLst>
          </p:cNvPr>
          <p:cNvSpPr txBox="1"/>
          <p:nvPr/>
        </p:nvSpPr>
        <p:spPr>
          <a:xfrm>
            <a:off x="1" y="3859392"/>
            <a:ext cx="12192000" cy="830997"/>
          </a:xfrm>
          <a:prstGeom prst="rect">
            <a:avLst/>
          </a:prstGeom>
          <a:noFill/>
        </p:spPr>
        <p:txBody>
          <a:bodyPr wrap="square" rtlCol="0" anchor="ctr">
            <a:spAutoFit/>
          </a:bodyPr>
          <a:lstStyle/>
          <a:p>
            <a:pPr algn="ctr"/>
            <a:r>
              <a:rPr lang="en-US" altLang="ko-KR" sz="4800" dirty="0">
                <a:solidFill>
                  <a:schemeClr val="bg1"/>
                </a:solidFill>
                <a:cs typeface="Arial" pitchFamily="34" charset="0"/>
              </a:rPr>
              <a:t>Discussion of result</a:t>
            </a:r>
            <a:endParaRPr lang="ko-KR" altLang="en-US" sz="4800" dirty="0">
              <a:solidFill>
                <a:schemeClr val="bg1"/>
              </a:solidFill>
              <a:cs typeface="Arial" pitchFamily="34" charset="0"/>
            </a:endParaRPr>
          </a:p>
        </p:txBody>
      </p:sp>
      <p:grpSp>
        <p:nvGrpSpPr>
          <p:cNvPr id="7" name="Group 6">
            <a:extLst>
              <a:ext uri="{FF2B5EF4-FFF2-40B4-BE49-F238E27FC236}">
                <a16:creationId xmlns:a16="http://schemas.microsoft.com/office/drawing/2014/main" id="{9735DCAE-0DE9-45E0-A48A-B18941551671}"/>
              </a:ext>
            </a:extLst>
          </p:cNvPr>
          <p:cNvGrpSpPr/>
          <p:nvPr/>
        </p:nvGrpSpPr>
        <p:grpSpPr>
          <a:xfrm rot="3017773">
            <a:off x="5584718" y="1817122"/>
            <a:ext cx="469873" cy="327856"/>
            <a:chOff x="5405974" y="1533288"/>
            <a:chExt cx="608646" cy="424685"/>
          </a:xfrm>
        </p:grpSpPr>
        <p:sp>
          <p:nvSpPr>
            <p:cNvPr id="8" name="Trapezoid 7">
              <a:extLst>
                <a:ext uri="{FF2B5EF4-FFF2-40B4-BE49-F238E27FC236}">
                  <a16:creationId xmlns:a16="http://schemas.microsoft.com/office/drawing/2014/main" id="{D9CB82F0-1BBB-4901-9194-76CB42845806}"/>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D88FC46-5725-410F-890A-35F76450D5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48B958BF-0A77-4155-A4B2-0AACCACBC099}"/>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94FAF09-C37B-4D5F-8986-128E1406A5B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2DC4A586-D53B-4732-9EC4-ECBA24BE2E06}"/>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D81B5EA-563E-4DB8-9CFD-33E2046DB885}"/>
              </a:ext>
            </a:extLst>
          </p:cNvPr>
          <p:cNvGrpSpPr/>
          <p:nvPr/>
        </p:nvGrpSpPr>
        <p:grpSpPr>
          <a:xfrm rot="7898637">
            <a:off x="5214392" y="1000348"/>
            <a:ext cx="344525" cy="861967"/>
            <a:chOff x="4130248" y="650162"/>
            <a:chExt cx="502279" cy="1664988"/>
          </a:xfrm>
          <a:solidFill>
            <a:schemeClr val="accent2"/>
          </a:solidFill>
        </p:grpSpPr>
        <p:sp>
          <p:nvSpPr>
            <p:cNvPr id="47" name="Trapezoid 46">
              <a:extLst>
                <a:ext uri="{FF2B5EF4-FFF2-40B4-BE49-F238E27FC236}">
                  <a16:creationId xmlns:a16="http://schemas.microsoft.com/office/drawing/2014/main" id="{25299E69-BA35-434B-B436-C1980380A0BC}"/>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apezoid 94">
              <a:extLst>
                <a:ext uri="{FF2B5EF4-FFF2-40B4-BE49-F238E27FC236}">
                  <a16:creationId xmlns:a16="http://schemas.microsoft.com/office/drawing/2014/main" id="{835959BC-934F-4D8A-AA73-95D23A7C2F98}"/>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41212BB-D030-4BEF-BE2B-E8A3CC790CBA}"/>
              </a:ext>
            </a:extLst>
          </p:cNvPr>
          <p:cNvGrpSpPr/>
          <p:nvPr/>
        </p:nvGrpSpPr>
        <p:grpSpPr>
          <a:xfrm rot="15664019">
            <a:off x="4239240" y="746537"/>
            <a:ext cx="414152" cy="1446605"/>
            <a:chOff x="391499" y="630207"/>
            <a:chExt cx="531848" cy="1593194"/>
          </a:xfrm>
        </p:grpSpPr>
        <p:sp>
          <p:nvSpPr>
            <p:cNvPr id="45" name="Rectangle: Rounded Corners 44">
              <a:extLst>
                <a:ext uri="{FF2B5EF4-FFF2-40B4-BE49-F238E27FC236}">
                  <a16:creationId xmlns:a16="http://schemas.microsoft.com/office/drawing/2014/main" id="{B9BE7176-3872-43EB-A826-A8BF0B3D3AA9}"/>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33A43497-A4DD-45E4-9034-17F05C2472D1}"/>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C5481BE7-71C0-450E-A70A-571423B47A0D}"/>
              </a:ext>
            </a:extLst>
          </p:cNvPr>
          <p:cNvGrpSpPr/>
          <p:nvPr/>
        </p:nvGrpSpPr>
        <p:grpSpPr>
          <a:xfrm rot="1062574">
            <a:off x="4839586" y="933055"/>
            <a:ext cx="437403" cy="437403"/>
            <a:chOff x="121429" y="411151"/>
            <a:chExt cx="607375" cy="607375"/>
          </a:xfrm>
        </p:grpSpPr>
        <p:sp>
          <p:nvSpPr>
            <p:cNvPr id="41" name="Oval 40">
              <a:extLst>
                <a:ext uri="{FF2B5EF4-FFF2-40B4-BE49-F238E27FC236}">
                  <a16:creationId xmlns:a16="http://schemas.microsoft.com/office/drawing/2014/main" id="{B6BF831C-93C3-4C77-BDD8-D85C6F731450}"/>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E48EA4FD-67BD-4ECB-B5B2-D1AF9B26157F}"/>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9C56264-3285-49B3-A816-65D9409E04E9}"/>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43">
              <a:extLst>
                <a:ext uri="{FF2B5EF4-FFF2-40B4-BE49-F238E27FC236}">
                  <a16:creationId xmlns:a16="http://schemas.microsoft.com/office/drawing/2014/main" id="{B2689479-8691-451F-A1E5-FFB058AEBB40}"/>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Top Corners Rounded 27">
            <a:extLst>
              <a:ext uri="{FF2B5EF4-FFF2-40B4-BE49-F238E27FC236}">
                <a16:creationId xmlns:a16="http://schemas.microsoft.com/office/drawing/2014/main" id="{11477A9D-5103-4038-9015-597B6AB52E31}"/>
              </a:ext>
            </a:extLst>
          </p:cNvPr>
          <p:cNvSpPr/>
          <p:nvPr/>
        </p:nvSpPr>
        <p:spPr>
          <a:xfrm>
            <a:off x="2939995" y="3151042"/>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1DF975C-FC1D-4FDC-BA0B-3E156064369A}"/>
              </a:ext>
            </a:extLst>
          </p:cNvPr>
          <p:cNvGrpSpPr/>
          <p:nvPr/>
        </p:nvGrpSpPr>
        <p:grpSpPr>
          <a:xfrm rot="1056235">
            <a:off x="3546587" y="1803551"/>
            <a:ext cx="391039" cy="1171393"/>
            <a:chOff x="391499" y="630207"/>
            <a:chExt cx="531845" cy="1593193"/>
          </a:xfrm>
        </p:grpSpPr>
        <p:sp>
          <p:nvSpPr>
            <p:cNvPr id="39" name="Rectangle: Rounded Corners 38">
              <a:extLst>
                <a:ext uri="{FF2B5EF4-FFF2-40B4-BE49-F238E27FC236}">
                  <a16:creationId xmlns:a16="http://schemas.microsoft.com/office/drawing/2014/main" id="{079CD355-7C99-4C02-BD98-37C24D860C97}"/>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029965E1-817B-4D1E-986B-850BE9D7E64D}"/>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91E7D623-F73A-43EC-837E-03076914DBEF}"/>
              </a:ext>
            </a:extLst>
          </p:cNvPr>
          <p:cNvSpPr/>
          <p:nvPr/>
        </p:nvSpPr>
        <p:spPr>
          <a:xfrm>
            <a:off x="3460460" y="1575008"/>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2C054BD6-D082-4DC0-8827-D7E8070099FB}"/>
              </a:ext>
            </a:extLst>
          </p:cNvPr>
          <p:cNvSpPr/>
          <p:nvPr/>
        </p:nvSpPr>
        <p:spPr>
          <a:xfrm>
            <a:off x="3517185" y="1631733"/>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9507AB-3C37-4D88-B35B-F394E88D376E}"/>
              </a:ext>
            </a:extLst>
          </p:cNvPr>
          <p:cNvSpPr/>
          <p:nvPr/>
        </p:nvSpPr>
        <p:spPr>
          <a:xfrm>
            <a:off x="3620522" y="1735607"/>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4E1D1415-C04D-4B04-894B-0DACAB00CF83}"/>
              </a:ext>
            </a:extLst>
          </p:cNvPr>
          <p:cNvSpPr/>
          <p:nvPr/>
        </p:nvSpPr>
        <p:spPr>
          <a:xfrm>
            <a:off x="3689186" y="1803734"/>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4930E9EE-A029-4432-A909-6D41C8ABBA87}"/>
              </a:ext>
            </a:extLst>
          </p:cNvPr>
          <p:cNvSpPr/>
          <p:nvPr/>
        </p:nvSpPr>
        <p:spPr>
          <a:xfrm>
            <a:off x="3126222" y="3080302"/>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9D3DBAE6-A187-408C-9B1B-2F6D5D6AEB72}"/>
              </a:ext>
            </a:extLst>
          </p:cNvPr>
          <p:cNvSpPr/>
          <p:nvPr/>
        </p:nvSpPr>
        <p:spPr>
          <a:xfrm>
            <a:off x="3288913" y="2828857"/>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3CBFF0E-5897-4AF6-9083-120D02669595}"/>
              </a:ext>
            </a:extLst>
          </p:cNvPr>
          <p:cNvSpPr/>
          <p:nvPr/>
        </p:nvSpPr>
        <p:spPr>
          <a:xfrm>
            <a:off x="-1" y="3417122"/>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47" y="5426893"/>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CF63D451-1BEB-40CE-BFCD-540A5DD08F48}"/>
              </a:ext>
            </a:extLst>
          </p:cNvPr>
          <p:cNvGrpSpPr/>
          <p:nvPr/>
        </p:nvGrpSpPr>
        <p:grpSpPr>
          <a:xfrm>
            <a:off x="6334025" y="1900682"/>
            <a:ext cx="773065" cy="771576"/>
            <a:chOff x="7167944" y="1624190"/>
            <a:chExt cx="2677919" cy="2672764"/>
          </a:xfrm>
          <a:solidFill>
            <a:schemeClr val="bg1"/>
          </a:solidFill>
        </p:grpSpPr>
        <p:sp>
          <p:nvSpPr>
            <p:cNvPr id="55" name="Freeform: Shape 54">
              <a:extLst>
                <a:ext uri="{FF2B5EF4-FFF2-40B4-BE49-F238E27FC236}">
                  <a16:creationId xmlns:a16="http://schemas.microsoft.com/office/drawing/2014/main" id="{8032EB02-FC35-4D54-8996-33EBC586C22E}"/>
                </a:ext>
              </a:extLst>
            </p:cNvPr>
            <p:cNvSpPr/>
            <p:nvPr/>
          </p:nvSpPr>
          <p:spPr>
            <a:xfrm>
              <a:off x="7167944" y="1624190"/>
              <a:ext cx="2677919"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FDED2E9-75FD-416F-91DF-D4D371D2EA50}"/>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7FFA7157-9D15-4357-AF8E-091BDDBE9CC9}"/>
              </a:ext>
            </a:extLst>
          </p:cNvPr>
          <p:cNvGrpSpPr/>
          <p:nvPr/>
        </p:nvGrpSpPr>
        <p:grpSpPr>
          <a:xfrm rot="18490567" flipH="1">
            <a:off x="5363387" y="1800598"/>
            <a:ext cx="471722" cy="328072"/>
            <a:chOff x="5405974" y="1533288"/>
            <a:chExt cx="611040" cy="424965"/>
          </a:xfrm>
        </p:grpSpPr>
        <p:sp>
          <p:nvSpPr>
            <p:cNvPr id="19" name="Trapezoid 18">
              <a:extLst>
                <a:ext uri="{FF2B5EF4-FFF2-40B4-BE49-F238E27FC236}">
                  <a16:creationId xmlns:a16="http://schemas.microsoft.com/office/drawing/2014/main" id="{4D77C9AF-BA17-47FC-8902-AE54771234AD}"/>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apezoid 19">
              <a:extLst>
                <a:ext uri="{FF2B5EF4-FFF2-40B4-BE49-F238E27FC236}">
                  <a16:creationId xmlns:a16="http://schemas.microsoft.com/office/drawing/2014/main" id="{46B1721D-1165-4A00-8863-347C1607B84E}"/>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DD16100A-E561-4888-AB5B-C20C546FC1C5}"/>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E969C75F-590D-4E6E-BE43-E4228221B906}"/>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40DB3B2D-12B0-4DE4-9F5B-2AA64B0CDE0F}"/>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9F3BC3B0-8C89-4C8E-835C-640F128DD074}"/>
              </a:ext>
            </a:extLst>
          </p:cNvPr>
          <p:cNvGrpSpPr/>
          <p:nvPr/>
        </p:nvGrpSpPr>
        <p:grpSpPr>
          <a:xfrm rot="2713823">
            <a:off x="5532341" y="1541788"/>
            <a:ext cx="289218" cy="289219"/>
            <a:chOff x="5108323" y="1463792"/>
            <a:chExt cx="374636" cy="374638"/>
          </a:xfrm>
        </p:grpSpPr>
        <p:sp>
          <p:nvSpPr>
            <p:cNvPr id="37" name="Oval 36">
              <a:extLst>
                <a:ext uri="{FF2B5EF4-FFF2-40B4-BE49-F238E27FC236}">
                  <a16:creationId xmlns:a16="http://schemas.microsoft.com/office/drawing/2014/main" id="{152C56B7-BED9-4CDB-A198-433B01806A3A}"/>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E022E71-CC49-48DB-9441-5FE8C9DFA8F4}"/>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351607163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F6199B-2971-40BB-8935-905F573F8B7C}"/>
              </a:ext>
            </a:extLst>
          </p:cNvPr>
          <p:cNvGrpSpPr/>
          <p:nvPr/>
        </p:nvGrpSpPr>
        <p:grpSpPr>
          <a:xfrm>
            <a:off x="275599" y="1873274"/>
            <a:ext cx="3151611" cy="3638498"/>
            <a:chOff x="588057" y="489291"/>
            <a:chExt cx="5731816" cy="6617314"/>
          </a:xfrm>
        </p:grpSpPr>
        <p:sp>
          <p:nvSpPr>
            <p:cNvPr id="15" name="Freeform: Shape 14">
              <a:extLst>
                <a:ext uri="{FF2B5EF4-FFF2-40B4-BE49-F238E27FC236}">
                  <a16:creationId xmlns:a16="http://schemas.microsoft.com/office/drawing/2014/main" id="{A95B59AA-DF2A-432B-AE13-FAE5C0512D64}"/>
                </a:ext>
              </a:extLst>
            </p:cNvPr>
            <p:cNvSpPr/>
            <p:nvPr/>
          </p:nvSpPr>
          <p:spPr>
            <a:xfrm>
              <a:off x="588057" y="489291"/>
              <a:ext cx="5731816" cy="5895657"/>
            </a:xfrm>
            <a:custGeom>
              <a:avLst/>
              <a:gdLst>
                <a:gd name="connsiteX0" fmla="*/ 2900635 w 5731815"/>
                <a:gd name="connsiteY0" fmla="*/ 0 h 5895657"/>
                <a:gd name="connsiteX1" fmla="*/ 2939708 w 5731815"/>
                <a:gd name="connsiteY1" fmla="*/ 611 h 5895657"/>
                <a:gd name="connsiteX2" fmla="*/ 2939708 w 5731815"/>
                <a:gd name="connsiteY2" fmla="*/ 1068227 h 5895657"/>
                <a:gd name="connsiteX3" fmla="*/ 2919437 w 5731815"/>
                <a:gd name="connsiteY3" fmla="*/ 1067354 h 5895657"/>
                <a:gd name="connsiteX4" fmla="*/ 1061610 w 5731815"/>
                <a:gd name="connsiteY4" fmla="*/ 2959366 h 5895657"/>
                <a:gd name="connsiteX5" fmla="*/ 2950199 w 5731815"/>
                <a:gd name="connsiteY5" fmla="*/ 4818902 h 5895657"/>
                <a:gd name="connsiteX6" fmla="*/ 4729170 w 5731815"/>
                <a:gd name="connsiteY6" fmla="*/ 3499518 h 5895657"/>
                <a:gd name="connsiteX7" fmla="*/ 4747685 w 5731815"/>
                <a:gd name="connsiteY7" fmla="*/ 3425483 h 5895657"/>
                <a:gd name="connsiteX8" fmla="*/ 5338746 w 5731815"/>
                <a:gd name="connsiteY8" fmla="*/ 3425483 h 5895657"/>
                <a:gd name="connsiteX9" fmla="*/ 5303677 w 5731815"/>
                <a:gd name="connsiteY9" fmla="*/ 3583197 h 5895657"/>
                <a:gd name="connsiteX10" fmla="*/ 5334442 w 5731815"/>
                <a:gd name="connsiteY10" fmla="*/ 3636182 h 5895657"/>
                <a:gd name="connsiteX11" fmla="*/ 5717289 w 5731815"/>
                <a:gd name="connsiteY11" fmla="*/ 3848114 h 5895657"/>
                <a:gd name="connsiteX12" fmla="*/ 5727544 w 5731815"/>
                <a:gd name="connsiteY12" fmla="*/ 3889135 h 5895657"/>
                <a:gd name="connsiteX13" fmla="*/ 5609612 w 5731815"/>
                <a:gd name="connsiteY13" fmla="*/ 4186524 h 5895657"/>
                <a:gd name="connsiteX14" fmla="*/ 5568594 w 5731815"/>
                <a:gd name="connsiteY14" fmla="*/ 4207032 h 5895657"/>
                <a:gd name="connsiteX15" fmla="*/ 5238730 w 5731815"/>
                <a:gd name="connsiteY15" fmla="*/ 4140376 h 5895657"/>
                <a:gd name="connsiteX16" fmla="*/ 5143018 w 5731815"/>
                <a:gd name="connsiteY16" fmla="*/ 4094230 h 5895657"/>
                <a:gd name="connsiteX17" fmla="*/ 5095163 w 5731815"/>
                <a:gd name="connsiteY17" fmla="*/ 4107904 h 5895657"/>
                <a:gd name="connsiteX18" fmla="*/ 4879813 w 5731815"/>
                <a:gd name="connsiteY18" fmla="*/ 4441183 h 5895657"/>
                <a:gd name="connsiteX19" fmla="*/ 4886650 w 5731815"/>
                <a:gd name="connsiteY19" fmla="*/ 4499293 h 5895657"/>
                <a:gd name="connsiteX20" fmla="*/ 5084908 w 5731815"/>
                <a:gd name="connsiteY20" fmla="*/ 4736863 h 5895657"/>
                <a:gd name="connsiteX21" fmla="*/ 5119092 w 5731815"/>
                <a:gd name="connsiteY21" fmla="*/ 4786430 h 5895657"/>
                <a:gd name="connsiteX22" fmla="*/ 5110546 w 5731815"/>
                <a:gd name="connsiteY22" fmla="*/ 4935125 h 5895657"/>
                <a:gd name="connsiteX23" fmla="*/ 4939632 w 5731815"/>
                <a:gd name="connsiteY23" fmla="*/ 5109454 h 5895657"/>
                <a:gd name="connsiteX24" fmla="*/ 4876394 w 5731815"/>
                <a:gd name="connsiteY24" fmla="*/ 5114582 h 5895657"/>
                <a:gd name="connsiteX25" fmla="*/ 4616605 w 5731815"/>
                <a:gd name="connsiteY25" fmla="*/ 4941958 h 5895657"/>
                <a:gd name="connsiteX26" fmla="*/ 4537988 w 5731815"/>
                <a:gd name="connsiteY26" fmla="*/ 4858214 h 5895657"/>
                <a:gd name="connsiteX27" fmla="*/ 4481584 w 5731815"/>
                <a:gd name="connsiteY27" fmla="*/ 4851377 h 5895657"/>
                <a:gd name="connsiteX28" fmla="*/ 4155141 w 5731815"/>
                <a:gd name="connsiteY28" fmla="*/ 5076982 h 5895657"/>
                <a:gd name="connsiteX29" fmla="*/ 4136340 w 5731815"/>
                <a:gd name="connsiteY29" fmla="*/ 5116291 h 5895657"/>
                <a:gd name="connsiteX30" fmla="*/ 4254269 w 5731815"/>
                <a:gd name="connsiteY30" fmla="*/ 5505974 h 5895657"/>
                <a:gd name="connsiteX31" fmla="*/ 4202996 w 5731815"/>
                <a:gd name="connsiteY31" fmla="*/ 5608523 h 5895657"/>
                <a:gd name="connsiteX32" fmla="*/ 3960298 w 5731815"/>
                <a:gd name="connsiteY32" fmla="*/ 5712778 h 5895657"/>
                <a:gd name="connsiteX33" fmla="*/ 3903898 w 5731815"/>
                <a:gd name="connsiteY33" fmla="*/ 5695689 h 5895657"/>
                <a:gd name="connsiteX34" fmla="*/ 3727856 w 5731815"/>
                <a:gd name="connsiteY34" fmla="*/ 5432481 h 5895657"/>
                <a:gd name="connsiteX35" fmla="*/ 3686838 w 5731815"/>
                <a:gd name="connsiteY35" fmla="*/ 5321389 h 5895657"/>
                <a:gd name="connsiteX36" fmla="*/ 3642399 w 5731815"/>
                <a:gd name="connsiteY36" fmla="*/ 5297460 h 5895657"/>
                <a:gd name="connsiteX37" fmla="*/ 3245882 w 5731815"/>
                <a:gd name="connsiteY37" fmla="*/ 5381208 h 5895657"/>
                <a:gd name="connsiteX38" fmla="*/ 3220244 w 5731815"/>
                <a:gd name="connsiteY38" fmla="*/ 5415389 h 5895657"/>
                <a:gd name="connsiteX39" fmla="*/ 3172390 w 5731815"/>
                <a:gd name="connsiteY39" fmla="*/ 5854639 h 5895657"/>
                <a:gd name="connsiteX40" fmla="*/ 3133078 w 5731815"/>
                <a:gd name="connsiteY40" fmla="*/ 5888820 h 5895657"/>
                <a:gd name="connsiteX41" fmla="*/ 2967291 w 5731815"/>
                <a:gd name="connsiteY41" fmla="*/ 5895657 h 5895657"/>
                <a:gd name="connsiteX42" fmla="*/ 2963873 w 5731815"/>
                <a:gd name="connsiteY42" fmla="*/ 5881983 h 5895657"/>
                <a:gd name="connsiteX43" fmla="*/ 2823724 w 5731815"/>
                <a:gd name="connsiteY43" fmla="*/ 5881983 h 5895657"/>
                <a:gd name="connsiteX44" fmla="*/ 2780997 w 5731815"/>
                <a:gd name="connsiteY44" fmla="*/ 5846093 h 5895657"/>
                <a:gd name="connsiteX45" fmla="*/ 2716051 w 5731815"/>
                <a:gd name="connsiteY45" fmla="*/ 5519647 h 5895657"/>
                <a:gd name="connsiteX46" fmla="*/ 2722888 w 5731815"/>
                <a:gd name="connsiteY46" fmla="*/ 5422226 h 5895657"/>
                <a:gd name="connsiteX47" fmla="*/ 2688703 w 5731815"/>
                <a:gd name="connsiteY47" fmla="*/ 5377790 h 5895657"/>
                <a:gd name="connsiteX48" fmla="*/ 2302439 w 5731815"/>
                <a:gd name="connsiteY48" fmla="*/ 5306006 h 5895657"/>
                <a:gd name="connsiteX49" fmla="*/ 2252875 w 5731815"/>
                <a:gd name="connsiteY49" fmla="*/ 5335060 h 5895657"/>
                <a:gd name="connsiteX50" fmla="*/ 2037522 w 5731815"/>
                <a:gd name="connsiteY50" fmla="*/ 5721324 h 5895657"/>
                <a:gd name="connsiteX51" fmla="*/ 1999922 w 5731815"/>
                <a:gd name="connsiteY51" fmla="*/ 5731579 h 5895657"/>
                <a:gd name="connsiteX52" fmla="*/ 1699115 w 5731815"/>
                <a:gd name="connsiteY52" fmla="*/ 5611941 h 5895657"/>
                <a:gd name="connsiteX53" fmla="*/ 1680314 w 5731815"/>
                <a:gd name="connsiteY53" fmla="*/ 5570920 h 5895657"/>
                <a:gd name="connsiteX54" fmla="*/ 1746969 w 5731815"/>
                <a:gd name="connsiteY54" fmla="*/ 5244478 h 5895657"/>
                <a:gd name="connsiteX55" fmla="*/ 1794827 w 5731815"/>
                <a:gd name="connsiteY55" fmla="*/ 5143638 h 5895657"/>
                <a:gd name="connsiteX56" fmla="*/ 1781153 w 5731815"/>
                <a:gd name="connsiteY56" fmla="*/ 5099199 h 5895657"/>
                <a:gd name="connsiteX57" fmla="*/ 1441038 w 5731815"/>
                <a:gd name="connsiteY57" fmla="*/ 4878721 h 5895657"/>
                <a:gd name="connsiteX58" fmla="*/ 1393180 w 5731815"/>
                <a:gd name="connsiteY58" fmla="*/ 4885558 h 5895657"/>
                <a:gd name="connsiteX59" fmla="*/ 1044518 w 5731815"/>
                <a:gd name="connsiteY59" fmla="*/ 5164149 h 5895657"/>
                <a:gd name="connsiteX60" fmla="*/ 1003497 w 5731815"/>
                <a:gd name="connsiteY60" fmla="*/ 5159021 h 5895657"/>
                <a:gd name="connsiteX61" fmla="*/ 774473 w 5731815"/>
                <a:gd name="connsiteY61" fmla="*/ 4936834 h 5895657"/>
                <a:gd name="connsiteX62" fmla="*/ 771054 w 5731815"/>
                <a:gd name="connsiteY62" fmla="*/ 4892394 h 5895657"/>
                <a:gd name="connsiteX63" fmla="*/ 957351 w 5731815"/>
                <a:gd name="connsiteY63" fmla="*/ 4615516 h 5895657"/>
                <a:gd name="connsiteX64" fmla="*/ 1035972 w 5731815"/>
                <a:gd name="connsiteY64" fmla="*/ 4543732 h 5895657"/>
                <a:gd name="connsiteX65" fmla="*/ 1042808 w 5731815"/>
                <a:gd name="connsiteY65" fmla="*/ 4490750 h 5895657"/>
                <a:gd name="connsiteX66" fmla="*/ 815494 w 5731815"/>
                <a:gd name="connsiteY66" fmla="*/ 4159177 h 5895657"/>
                <a:gd name="connsiteX67" fmla="*/ 764217 w 5731815"/>
                <a:gd name="connsiteY67" fmla="*/ 4150631 h 5895657"/>
                <a:gd name="connsiteX68" fmla="*/ 340354 w 5731815"/>
                <a:gd name="connsiteY68" fmla="*/ 4271978 h 5895657"/>
                <a:gd name="connsiteX69" fmla="*/ 304464 w 5731815"/>
                <a:gd name="connsiteY69" fmla="*/ 4249762 h 5895657"/>
                <a:gd name="connsiteX70" fmla="*/ 177985 w 5731815"/>
                <a:gd name="connsiteY70" fmla="*/ 3955791 h 5895657"/>
                <a:gd name="connsiteX71" fmla="*/ 193368 w 5731815"/>
                <a:gd name="connsiteY71" fmla="*/ 3913061 h 5895657"/>
                <a:gd name="connsiteX72" fmla="*/ 471956 w 5731815"/>
                <a:gd name="connsiteY72" fmla="*/ 3728476 h 5895657"/>
                <a:gd name="connsiteX73" fmla="*/ 576214 w 5731815"/>
                <a:gd name="connsiteY73" fmla="*/ 3690874 h 5895657"/>
                <a:gd name="connsiteX74" fmla="*/ 598434 w 5731815"/>
                <a:gd name="connsiteY74" fmla="*/ 3649856 h 5895657"/>
                <a:gd name="connsiteX75" fmla="*/ 512977 w 5731815"/>
                <a:gd name="connsiteY75" fmla="*/ 3249918 h 5895657"/>
                <a:gd name="connsiteX76" fmla="*/ 477084 w 5731815"/>
                <a:gd name="connsiteY76" fmla="*/ 3224280 h 5895657"/>
                <a:gd name="connsiteX77" fmla="*/ 34418 w 5731815"/>
                <a:gd name="connsiteY77" fmla="*/ 3174716 h 5895657"/>
                <a:gd name="connsiteX78" fmla="*/ 7071 w 5731815"/>
                <a:gd name="connsiteY78" fmla="*/ 3142241 h 5895657"/>
                <a:gd name="connsiteX79" fmla="*/ 1947 w 5731815"/>
                <a:gd name="connsiteY79" fmla="*/ 2817508 h 5895657"/>
                <a:gd name="connsiteX80" fmla="*/ 34418 w 5731815"/>
                <a:gd name="connsiteY80" fmla="*/ 2785033 h 5895657"/>
                <a:gd name="connsiteX81" fmla="*/ 365992 w 5731815"/>
                <a:gd name="connsiteY81" fmla="*/ 2718377 h 5895657"/>
                <a:gd name="connsiteX82" fmla="*/ 463410 w 5731815"/>
                <a:gd name="connsiteY82" fmla="*/ 2725214 h 5895657"/>
                <a:gd name="connsiteX83" fmla="*/ 507849 w 5731815"/>
                <a:gd name="connsiteY83" fmla="*/ 2689321 h 5895657"/>
                <a:gd name="connsiteX84" fmla="*/ 577924 w 5731815"/>
                <a:gd name="connsiteY84" fmla="*/ 2308184 h 5895657"/>
                <a:gd name="connsiteX85" fmla="*/ 543739 w 5731815"/>
                <a:gd name="connsiteY85" fmla="*/ 2253492 h 5895657"/>
                <a:gd name="connsiteX86" fmla="*/ 162606 w 5731815"/>
                <a:gd name="connsiteY86" fmla="*/ 2039851 h 5895657"/>
                <a:gd name="connsiteX87" fmla="*/ 152347 w 5731815"/>
                <a:gd name="connsiteY87" fmla="*/ 2007376 h 5895657"/>
                <a:gd name="connsiteX88" fmla="*/ 273698 w 5731815"/>
                <a:gd name="connsiteY88" fmla="*/ 1701441 h 5895657"/>
                <a:gd name="connsiteX89" fmla="*/ 311297 w 5731815"/>
                <a:gd name="connsiteY89" fmla="*/ 1684352 h 5895657"/>
                <a:gd name="connsiteX90" fmla="*/ 742001 w 5731815"/>
                <a:gd name="connsiteY90" fmla="*/ 1798863 h 5895657"/>
                <a:gd name="connsiteX91" fmla="*/ 784728 w 5731815"/>
                <a:gd name="connsiteY91" fmla="*/ 1785189 h 5895657"/>
                <a:gd name="connsiteX92" fmla="*/ 1001787 w 5731815"/>
                <a:gd name="connsiteY92" fmla="*/ 1448491 h 5895657"/>
                <a:gd name="connsiteX93" fmla="*/ 1003497 w 5731815"/>
                <a:gd name="connsiteY93" fmla="*/ 1402343 h 5895657"/>
                <a:gd name="connsiteX94" fmla="*/ 789856 w 5731815"/>
                <a:gd name="connsiteY94" fmla="*/ 1149393 h 5895657"/>
                <a:gd name="connsiteX95" fmla="*/ 757384 w 5731815"/>
                <a:gd name="connsiteY95" fmla="*/ 1103245 h 5895657"/>
                <a:gd name="connsiteX96" fmla="*/ 764217 w 5731815"/>
                <a:gd name="connsiteY96" fmla="*/ 961387 h 5895657"/>
                <a:gd name="connsiteX97" fmla="*/ 940259 w 5731815"/>
                <a:gd name="connsiteY97" fmla="*/ 781930 h 5895657"/>
                <a:gd name="connsiteX98" fmla="*/ 994951 w 5731815"/>
                <a:gd name="connsiteY98" fmla="*/ 776802 h 5895657"/>
                <a:gd name="connsiteX99" fmla="*/ 1261577 w 5731815"/>
                <a:gd name="connsiteY99" fmla="*/ 954550 h 5895657"/>
                <a:gd name="connsiteX100" fmla="*/ 1335070 w 5731815"/>
                <a:gd name="connsiteY100" fmla="*/ 1031461 h 5895657"/>
                <a:gd name="connsiteX101" fmla="*/ 1398307 w 5731815"/>
                <a:gd name="connsiteY101" fmla="*/ 1040007 h 5895657"/>
                <a:gd name="connsiteX102" fmla="*/ 1721335 w 5731815"/>
                <a:gd name="connsiteY102" fmla="*/ 817820 h 5895657"/>
                <a:gd name="connsiteX103" fmla="*/ 1738423 w 5731815"/>
                <a:gd name="connsiteY103" fmla="*/ 775093 h 5895657"/>
                <a:gd name="connsiteX104" fmla="*/ 1630750 w 5731815"/>
                <a:gd name="connsiteY104" fmla="*/ 423009 h 5895657"/>
                <a:gd name="connsiteX105" fmla="*/ 1704242 w 5731815"/>
                <a:gd name="connsiteY105" fmla="*/ 272606 h 5895657"/>
                <a:gd name="connsiteX106" fmla="*/ 1916174 w 5731815"/>
                <a:gd name="connsiteY106" fmla="*/ 183733 h 5895657"/>
                <a:gd name="connsiteX107" fmla="*/ 1972575 w 5731815"/>
                <a:gd name="connsiteY107" fmla="*/ 199113 h 5895657"/>
                <a:gd name="connsiteX108" fmla="*/ 2148617 w 5731815"/>
                <a:gd name="connsiteY108" fmla="*/ 462321 h 5895657"/>
                <a:gd name="connsiteX109" fmla="*/ 2189638 w 5731815"/>
                <a:gd name="connsiteY109" fmla="*/ 569995 h 5895657"/>
                <a:gd name="connsiteX110" fmla="*/ 2237492 w 5731815"/>
                <a:gd name="connsiteY110" fmla="*/ 597342 h 5895657"/>
                <a:gd name="connsiteX111" fmla="*/ 2625466 w 5731815"/>
                <a:gd name="connsiteY111" fmla="*/ 515303 h 5895657"/>
                <a:gd name="connsiteX112" fmla="*/ 2656228 w 5731815"/>
                <a:gd name="connsiteY112" fmla="*/ 475995 h 5895657"/>
                <a:gd name="connsiteX113" fmla="*/ 2705795 w 5731815"/>
                <a:gd name="connsiteY113" fmla="*/ 36748 h 5895657"/>
                <a:gd name="connsiteX114" fmla="*/ 2736558 w 5731815"/>
                <a:gd name="connsiteY114" fmla="*/ 7692 h 5895657"/>
                <a:gd name="connsiteX115" fmla="*/ 2900635 w 5731815"/>
                <a:gd name="connsiteY115" fmla="*/ 0 h 589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731815" h="5895657">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bg1"/>
            </a:solidFill>
            <a:ln w="515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B58C613A-08EF-4669-BD65-FDD56CEFBE29}"/>
                </a:ext>
              </a:extLst>
            </p:cNvPr>
            <p:cNvSpPr/>
            <p:nvPr/>
          </p:nvSpPr>
          <p:spPr>
            <a:xfrm>
              <a:off x="1099761" y="6262744"/>
              <a:ext cx="845489" cy="843861"/>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bg1"/>
            </a:solidFill>
            <a:ln w="12700" cap="flat">
              <a:noFill/>
              <a:prstDash val="solid"/>
              <a:miter/>
            </a:ln>
          </p:spPr>
          <p:txBody>
            <a:bodyPr rtlCol="0" anchor="ctr"/>
            <a:lstStyle/>
            <a:p>
              <a:endParaRPr lang="en-US" dirty="0"/>
            </a:p>
          </p:txBody>
        </p:sp>
      </p:grpSp>
      <p:sp>
        <p:nvSpPr>
          <p:cNvPr id="28" name="Rectangle 27">
            <a:extLst>
              <a:ext uri="{FF2B5EF4-FFF2-40B4-BE49-F238E27FC236}">
                <a16:creationId xmlns:a16="http://schemas.microsoft.com/office/drawing/2014/main" id="{E0EFFB30-A160-4211-8E55-E91CF2EEC5C1}"/>
              </a:ext>
            </a:extLst>
          </p:cNvPr>
          <p:cNvSpPr/>
          <p:nvPr/>
        </p:nvSpPr>
        <p:spPr>
          <a:xfrm>
            <a:off x="547650" y="-12524"/>
            <a:ext cx="274320" cy="668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453259C-53AF-4B92-A063-551B86BBFEAA}"/>
              </a:ext>
            </a:extLst>
          </p:cNvPr>
          <p:cNvSpPr/>
          <p:nvPr/>
        </p:nvSpPr>
        <p:spPr>
          <a:xfrm>
            <a:off x="456210" y="1945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E24DE2F-EF95-4D1B-982B-694A7101623F}"/>
              </a:ext>
            </a:extLst>
          </p:cNvPr>
          <p:cNvGrpSpPr/>
          <p:nvPr/>
        </p:nvGrpSpPr>
        <p:grpSpPr>
          <a:xfrm>
            <a:off x="-312456" y="556253"/>
            <a:ext cx="2300512" cy="1658160"/>
            <a:chOff x="2" y="491130"/>
            <a:chExt cx="2300512" cy="1658160"/>
          </a:xfrm>
        </p:grpSpPr>
        <p:sp>
          <p:nvSpPr>
            <p:cNvPr id="26" name="Rectangle 25">
              <a:extLst>
                <a:ext uri="{FF2B5EF4-FFF2-40B4-BE49-F238E27FC236}">
                  <a16:creationId xmlns:a16="http://schemas.microsoft.com/office/drawing/2014/main" id="{FCF1ACE8-C541-4C9F-BF36-E4A177C88D7C}"/>
                </a:ext>
              </a:extLst>
            </p:cNvPr>
            <p:cNvSpPr/>
            <p:nvPr/>
          </p:nvSpPr>
          <p:spPr>
            <a:xfrm>
              <a:off x="2" y="590550"/>
              <a:ext cx="160972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8AA0CE-12BB-4474-9226-04D727757709}"/>
                </a:ext>
              </a:extLst>
            </p:cNvPr>
            <p:cNvSpPr/>
            <p:nvPr/>
          </p:nvSpPr>
          <p:spPr>
            <a:xfrm>
              <a:off x="1935253" y="1162049"/>
              <a:ext cx="274320" cy="98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Block Arc 29">
              <a:extLst>
                <a:ext uri="{FF2B5EF4-FFF2-40B4-BE49-F238E27FC236}">
                  <a16:creationId xmlns:a16="http://schemas.microsoft.com/office/drawing/2014/main" id="{36D23E0E-ACBE-41A0-8BBC-638DF0620A05}"/>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Rounded Corners 31">
              <a:extLst>
                <a:ext uri="{FF2B5EF4-FFF2-40B4-BE49-F238E27FC236}">
                  <a16:creationId xmlns:a16="http://schemas.microsoft.com/office/drawing/2014/main" id="{6060AD60-4AA0-4914-8719-383BECD61096}"/>
                </a:ext>
              </a:extLst>
            </p:cNvPr>
            <p:cNvSpPr/>
            <p:nvPr/>
          </p:nvSpPr>
          <p:spPr>
            <a:xfrm>
              <a:off x="1843314" y="12480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9FD6AEC-A2F3-4D68-912B-FA75682DB3CC}"/>
                </a:ext>
              </a:extLst>
            </p:cNvPr>
            <p:cNvSpPr/>
            <p:nvPr/>
          </p:nvSpPr>
          <p:spPr>
            <a:xfrm>
              <a:off x="139290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2B3F2DEB-2A68-4124-9779-9F76084F904D}"/>
              </a:ext>
            </a:extLst>
          </p:cNvPr>
          <p:cNvSpPr txBox="1"/>
          <p:nvPr/>
        </p:nvSpPr>
        <p:spPr>
          <a:xfrm>
            <a:off x="1080451" y="2925943"/>
            <a:ext cx="3130077" cy="1200329"/>
          </a:xfrm>
          <a:prstGeom prst="rect">
            <a:avLst/>
          </a:prstGeom>
          <a:noFill/>
        </p:spPr>
        <p:txBody>
          <a:bodyPr wrap="square" rtlCol="0">
            <a:spAutoFit/>
          </a:bodyPr>
          <a:lstStyle/>
          <a:p>
            <a:r>
              <a:rPr lang="en-US" altLang="ko-KR" sz="3600" b="1" dirty="0">
                <a:solidFill>
                  <a:schemeClr val="bg1"/>
                </a:solidFill>
                <a:latin typeface="+mj-lt"/>
                <a:cs typeface="Arial" pitchFamily="34" charset="0"/>
              </a:rPr>
              <a:t>Minimax</a:t>
            </a:r>
          </a:p>
          <a:p>
            <a:r>
              <a:rPr lang="en-US" altLang="ko-KR" sz="3600" b="1" dirty="0">
                <a:solidFill>
                  <a:schemeClr val="bg1"/>
                </a:solidFill>
                <a:latin typeface="+mj-lt"/>
                <a:cs typeface="Arial" pitchFamily="34" charset="0"/>
              </a:rPr>
              <a:t>Trace</a:t>
            </a:r>
            <a:endParaRPr lang="ko-KR" altLang="en-US" sz="3600" b="1" dirty="0">
              <a:solidFill>
                <a:schemeClr val="bg1"/>
              </a:solidFill>
              <a:latin typeface="+mj-lt"/>
              <a:cs typeface="Arial" pitchFamily="34" charset="0"/>
            </a:endParaRPr>
          </a:p>
        </p:txBody>
      </p:sp>
      <p:pic>
        <p:nvPicPr>
          <p:cNvPr id="63" name="Content Placeholder 4" descr="A screenshot of a video game&#10;&#10;Description automatically generated">
            <a:extLst>
              <a:ext uri="{FF2B5EF4-FFF2-40B4-BE49-F238E27FC236}">
                <a16:creationId xmlns:a16="http://schemas.microsoft.com/office/drawing/2014/main" id="{C5377349-4797-4615-9DC7-B3E988F90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460" y="261206"/>
            <a:ext cx="7074983" cy="6089049"/>
          </a:xfrm>
          <a:prstGeom prst="rect">
            <a:avLst/>
          </a:prstGeom>
        </p:spPr>
      </p:pic>
    </p:spTree>
    <p:extLst>
      <p:ext uri="{BB962C8B-B14F-4D97-AF65-F5344CB8AC3E}">
        <p14:creationId xmlns:p14="http://schemas.microsoft.com/office/powerpoint/2010/main" val="3653865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F6199B-2971-40BB-8935-905F573F8B7C}"/>
              </a:ext>
            </a:extLst>
          </p:cNvPr>
          <p:cNvGrpSpPr/>
          <p:nvPr/>
        </p:nvGrpSpPr>
        <p:grpSpPr>
          <a:xfrm>
            <a:off x="283350" y="1808151"/>
            <a:ext cx="3151611" cy="3481682"/>
            <a:chOff x="588057" y="489291"/>
            <a:chExt cx="5731816" cy="6332114"/>
          </a:xfrm>
        </p:grpSpPr>
        <p:sp>
          <p:nvSpPr>
            <p:cNvPr id="15" name="Freeform: Shape 14">
              <a:extLst>
                <a:ext uri="{FF2B5EF4-FFF2-40B4-BE49-F238E27FC236}">
                  <a16:creationId xmlns:a16="http://schemas.microsoft.com/office/drawing/2014/main" id="{A95B59AA-DF2A-432B-AE13-FAE5C0512D64}"/>
                </a:ext>
              </a:extLst>
            </p:cNvPr>
            <p:cNvSpPr/>
            <p:nvPr/>
          </p:nvSpPr>
          <p:spPr>
            <a:xfrm>
              <a:off x="588057" y="489291"/>
              <a:ext cx="5731816" cy="5895657"/>
            </a:xfrm>
            <a:custGeom>
              <a:avLst/>
              <a:gdLst>
                <a:gd name="connsiteX0" fmla="*/ 2900635 w 5731815"/>
                <a:gd name="connsiteY0" fmla="*/ 0 h 5895657"/>
                <a:gd name="connsiteX1" fmla="*/ 2939708 w 5731815"/>
                <a:gd name="connsiteY1" fmla="*/ 611 h 5895657"/>
                <a:gd name="connsiteX2" fmla="*/ 2939708 w 5731815"/>
                <a:gd name="connsiteY2" fmla="*/ 1068227 h 5895657"/>
                <a:gd name="connsiteX3" fmla="*/ 2919437 w 5731815"/>
                <a:gd name="connsiteY3" fmla="*/ 1067354 h 5895657"/>
                <a:gd name="connsiteX4" fmla="*/ 1061610 w 5731815"/>
                <a:gd name="connsiteY4" fmla="*/ 2959366 h 5895657"/>
                <a:gd name="connsiteX5" fmla="*/ 2950199 w 5731815"/>
                <a:gd name="connsiteY5" fmla="*/ 4818902 h 5895657"/>
                <a:gd name="connsiteX6" fmla="*/ 4729170 w 5731815"/>
                <a:gd name="connsiteY6" fmla="*/ 3499518 h 5895657"/>
                <a:gd name="connsiteX7" fmla="*/ 4747685 w 5731815"/>
                <a:gd name="connsiteY7" fmla="*/ 3425483 h 5895657"/>
                <a:gd name="connsiteX8" fmla="*/ 5338746 w 5731815"/>
                <a:gd name="connsiteY8" fmla="*/ 3425483 h 5895657"/>
                <a:gd name="connsiteX9" fmla="*/ 5303677 w 5731815"/>
                <a:gd name="connsiteY9" fmla="*/ 3583197 h 5895657"/>
                <a:gd name="connsiteX10" fmla="*/ 5334442 w 5731815"/>
                <a:gd name="connsiteY10" fmla="*/ 3636182 h 5895657"/>
                <a:gd name="connsiteX11" fmla="*/ 5717289 w 5731815"/>
                <a:gd name="connsiteY11" fmla="*/ 3848114 h 5895657"/>
                <a:gd name="connsiteX12" fmla="*/ 5727544 w 5731815"/>
                <a:gd name="connsiteY12" fmla="*/ 3889135 h 5895657"/>
                <a:gd name="connsiteX13" fmla="*/ 5609612 w 5731815"/>
                <a:gd name="connsiteY13" fmla="*/ 4186524 h 5895657"/>
                <a:gd name="connsiteX14" fmla="*/ 5568594 w 5731815"/>
                <a:gd name="connsiteY14" fmla="*/ 4207032 h 5895657"/>
                <a:gd name="connsiteX15" fmla="*/ 5238730 w 5731815"/>
                <a:gd name="connsiteY15" fmla="*/ 4140376 h 5895657"/>
                <a:gd name="connsiteX16" fmla="*/ 5143018 w 5731815"/>
                <a:gd name="connsiteY16" fmla="*/ 4094230 h 5895657"/>
                <a:gd name="connsiteX17" fmla="*/ 5095163 w 5731815"/>
                <a:gd name="connsiteY17" fmla="*/ 4107904 h 5895657"/>
                <a:gd name="connsiteX18" fmla="*/ 4879813 w 5731815"/>
                <a:gd name="connsiteY18" fmla="*/ 4441183 h 5895657"/>
                <a:gd name="connsiteX19" fmla="*/ 4886650 w 5731815"/>
                <a:gd name="connsiteY19" fmla="*/ 4499293 h 5895657"/>
                <a:gd name="connsiteX20" fmla="*/ 5084908 w 5731815"/>
                <a:gd name="connsiteY20" fmla="*/ 4736863 h 5895657"/>
                <a:gd name="connsiteX21" fmla="*/ 5119092 w 5731815"/>
                <a:gd name="connsiteY21" fmla="*/ 4786430 h 5895657"/>
                <a:gd name="connsiteX22" fmla="*/ 5110546 w 5731815"/>
                <a:gd name="connsiteY22" fmla="*/ 4935125 h 5895657"/>
                <a:gd name="connsiteX23" fmla="*/ 4939632 w 5731815"/>
                <a:gd name="connsiteY23" fmla="*/ 5109454 h 5895657"/>
                <a:gd name="connsiteX24" fmla="*/ 4876394 w 5731815"/>
                <a:gd name="connsiteY24" fmla="*/ 5114582 h 5895657"/>
                <a:gd name="connsiteX25" fmla="*/ 4616605 w 5731815"/>
                <a:gd name="connsiteY25" fmla="*/ 4941958 h 5895657"/>
                <a:gd name="connsiteX26" fmla="*/ 4537988 w 5731815"/>
                <a:gd name="connsiteY26" fmla="*/ 4858214 h 5895657"/>
                <a:gd name="connsiteX27" fmla="*/ 4481584 w 5731815"/>
                <a:gd name="connsiteY27" fmla="*/ 4851377 h 5895657"/>
                <a:gd name="connsiteX28" fmla="*/ 4155141 w 5731815"/>
                <a:gd name="connsiteY28" fmla="*/ 5076982 h 5895657"/>
                <a:gd name="connsiteX29" fmla="*/ 4136340 w 5731815"/>
                <a:gd name="connsiteY29" fmla="*/ 5116291 h 5895657"/>
                <a:gd name="connsiteX30" fmla="*/ 4254269 w 5731815"/>
                <a:gd name="connsiteY30" fmla="*/ 5505974 h 5895657"/>
                <a:gd name="connsiteX31" fmla="*/ 4202996 w 5731815"/>
                <a:gd name="connsiteY31" fmla="*/ 5608523 h 5895657"/>
                <a:gd name="connsiteX32" fmla="*/ 3960298 w 5731815"/>
                <a:gd name="connsiteY32" fmla="*/ 5712778 h 5895657"/>
                <a:gd name="connsiteX33" fmla="*/ 3903898 w 5731815"/>
                <a:gd name="connsiteY33" fmla="*/ 5695689 h 5895657"/>
                <a:gd name="connsiteX34" fmla="*/ 3727856 w 5731815"/>
                <a:gd name="connsiteY34" fmla="*/ 5432481 h 5895657"/>
                <a:gd name="connsiteX35" fmla="*/ 3686838 w 5731815"/>
                <a:gd name="connsiteY35" fmla="*/ 5321389 h 5895657"/>
                <a:gd name="connsiteX36" fmla="*/ 3642399 w 5731815"/>
                <a:gd name="connsiteY36" fmla="*/ 5297460 h 5895657"/>
                <a:gd name="connsiteX37" fmla="*/ 3245882 w 5731815"/>
                <a:gd name="connsiteY37" fmla="*/ 5381208 h 5895657"/>
                <a:gd name="connsiteX38" fmla="*/ 3220244 w 5731815"/>
                <a:gd name="connsiteY38" fmla="*/ 5415389 h 5895657"/>
                <a:gd name="connsiteX39" fmla="*/ 3172390 w 5731815"/>
                <a:gd name="connsiteY39" fmla="*/ 5854639 h 5895657"/>
                <a:gd name="connsiteX40" fmla="*/ 3133078 w 5731815"/>
                <a:gd name="connsiteY40" fmla="*/ 5888820 h 5895657"/>
                <a:gd name="connsiteX41" fmla="*/ 2967291 w 5731815"/>
                <a:gd name="connsiteY41" fmla="*/ 5895657 h 5895657"/>
                <a:gd name="connsiteX42" fmla="*/ 2963873 w 5731815"/>
                <a:gd name="connsiteY42" fmla="*/ 5881983 h 5895657"/>
                <a:gd name="connsiteX43" fmla="*/ 2823724 w 5731815"/>
                <a:gd name="connsiteY43" fmla="*/ 5881983 h 5895657"/>
                <a:gd name="connsiteX44" fmla="*/ 2780997 w 5731815"/>
                <a:gd name="connsiteY44" fmla="*/ 5846093 h 5895657"/>
                <a:gd name="connsiteX45" fmla="*/ 2716051 w 5731815"/>
                <a:gd name="connsiteY45" fmla="*/ 5519647 h 5895657"/>
                <a:gd name="connsiteX46" fmla="*/ 2722888 w 5731815"/>
                <a:gd name="connsiteY46" fmla="*/ 5422226 h 5895657"/>
                <a:gd name="connsiteX47" fmla="*/ 2688703 w 5731815"/>
                <a:gd name="connsiteY47" fmla="*/ 5377790 h 5895657"/>
                <a:gd name="connsiteX48" fmla="*/ 2302439 w 5731815"/>
                <a:gd name="connsiteY48" fmla="*/ 5306006 h 5895657"/>
                <a:gd name="connsiteX49" fmla="*/ 2252875 w 5731815"/>
                <a:gd name="connsiteY49" fmla="*/ 5335060 h 5895657"/>
                <a:gd name="connsiteX50" fmla="*/ 2037522 w 5731815"/>
                <a:gd name="connsiteY50" fmla="*/ 5721324 h 5895657"/>
                <a:gd name="connsiteX51" fmla="*/ 1999922 w 5731815"/>
                <a:gd name="connsiteY51" fmla="*/ 5731579 h 5895657"/>
                <a:gd name="connsiteX52" fmla="*/ 1699115 w 5731815"/>
                <a:gd name="connsiteY52" fmla="*/ 5611941 h 5895657"/>
                <a:gd name="connsiteX53" fmla="*/ 1680314 w 5731815"/>
                <a:gd name="connsiteY53" fmla="*/ 5570920 h 5895657"/>
                <a:gd name="connsiteX54" fmla="*/ 1746969 w 5731815"/>
                <a:gd name="connsiteY54" fmla="*/ 5244478 h 5895657"/>
                <a:gd name="connsiteX55" fmla="*/ 1794827 w 5731815"/>
                <a:gd name="connsiteY55" fmla="*/ 5143638 h 5895657"/>
                <a:gd name="connsiteX56" fmla="*/ 1781153 w 5731815"/>
                <a:gd name="connsiteY56" fmla="*/ 5099199 h 5895657"/>
                <a:gd name="connsiteX57" fmla="*/ 1441038 w 5731815"/>
                <a:gd name="connsiteY57" fmla="*/ 4878721 h 5895657"/>
                <a:gd name="connsiteX58" fmla="*/ 1393180 w 5731815"/>
                <a:gd name="connsiteY58" fmla="*/ 4885558 h 5895657"/>
                <a:gd name="connsiteX59" fmla="*/ 1044518 w 5731815"/>
                <a:gd name="connsiteY59" fmla="*/ 5164149 h 5895657"/>
                <a:gd name="connsiteX60" fmla="*/ 1003497 w 5731815"/>
                <a:gd name="connsiteY60" fmla="*/ 5159021 h 5895657"/>
                <a:gd name="connsiteX61" fmla="*/ 774473 w 5731815"/>
                <a:gd name="connsiteY61" fmla="*/ 4936834 h 5895657"/>
                <a:gd name="connsiteX62" fmla="*/ 771054 w 5731815"/>
                <a:gd name="connsiteY62" fmla="*/ 4892394 h 5895657"/>
                <a:gd name="connsiteX63" fmla="*/ 957351 w 5731815"/>
                <a:gd name="connsiteY63" fmla="*/ 4615516 h 5895657"/>
                <a:gd name="connsiteX64" fmla="*/ 1035972 w 5731815"/>
                <a:gd name="connsiteY64" fmla="*/ 4543732 h 5895657"/>
                <a:gd name="connsiteX65" fmla="*/ 1042808 w 5731815"/>
                <a:gd name="connsiteY65" fmla="*/ 4490750 h 5895657"/>
                <a:gd name="connsiteX66" fmla="*/ 815494 w 5731815"/>
                <a:gd name="connsiteY66" fmla="*/ 4159177 h 5895657"/>
                <a:gd name="connsiteX67" fmla="*/ 764217 w 5731815"/>
                <a:gd name="connsiteY67" fmla="*/ 4150631 h 5895657"/>
                <a:gd name="connsiteX68" fmla="*/ 340354 w 5731815"/>
                <a:gd name="connsiteY68" fmla="*/ 4271978 h 5895657"/>
                <a:gd name="connsiteX69" fmla="*/ 304464 w 5731815"/>
                <a:gd name="connsiteY69" fmla="*/ 4249762 h 5895657"/>
                <a:gd name="connsiteX70" fmla="*/ 177985 w 5731815"/>
                <a:gd name="connsiteY70" fmla="*/ 3955791 h 5895657"/>
                <a:gd name="connsiteX71" fmla="*/ 193368 w 5731815"/>
                <a:gd name="connsiteY71" fmla="*/ 3913061 h 5895657"/>
                <a:gd name="connsiteX72" fmla="*/ 471956 w 5731815"/>
                <a:gd name="connsiteY72" fmla="*/ 3728476 h 5895657"/>
                <a:gd name="connsiteX73" fmla="*/ 576214 w 5731815"/>
                <a:gd name="connsiteY73" fmla="*/ 3690874 h 5895657"/>
                <a:gd name="connsiteX74" fmla="*/ 598434 w 5731815"/>
                <a:gd name="connsiteY74" fmla="*/ 3649856 h 5895657"/>
                <a:gd name="connsiteX75" fmla="*/ 512977 w 5731815"/>
                <a:gd name="connsiteY75" fmla="*/ 3249918 h 5895657"/>
                <a:gd name="connsiteX76" fmla="*/ 477084 w 5731815"/>
                <a:gd name="connsiteY76" fmla="*/ 3224280 h 5895657"/>
                <a:gd name="connsiteX77" fmla="*/ 34418 w 5731815"/>
                <a:gd name="connsiteY77" fmla="*/ 3174716 h 5895657"/>
                <a:gd name="connsiteX78" fmla="*/ 7071 w 5731815"/>
                <a:gd name="connsiteY78" fmla="*/ 3142241 h 5895657"/>
                <a:gd name="connsiteX79" fmla="*/ 1947 w 5731815"/>
                <a:gd name="connsiteY79" fmla="*/ 2817508 h 5895657"/>
                <a:gd name="connsiteX80" fmla="*/ 34418 w 5731815"/>
                <a:gd name="connsiteY80" fmla="*/ 2785033 h 5895657"/>
                <a:gd name="connsiteX81" fmla="*/ 365992 w 5731815"/>
                <a:gd name="connsiteY81" fmla="*/ 2718377 h 5895657"/>
                <a:gd name="connsiteX82" fmla="*/ 463410 w 5731815"/>
                <a:gd name="connsiteY82" fmla="*/ 2725214 h 5895657"/>
                <a:gd name="connsiteX83" fmla="*/ 507849 w 5731815"/>
                <a:gd name="connsiteY83" fmla="*/ 2689321 h 5895657"/>
                <a:gd name="connsiteX84" fmla="*/ 577924 w 5731815"/>
                <a:gd name="connsiteY84" fmla="*/ 2308184 h 5895657"/>
                <a:gd name="connsiteX85" fmla="*/ 543739 w 5731815"/>
                <a:gd name="connsiteY85" fmla="*/ 2253492 h 5895657"/>
                <a:gd name="connsiteX86" fmla="*/ 162606 w 5731815"/>
                <a:gd name="connsiteY86" fmla="*/ 2039851 h 5895657"/>
                <a:gd name="connsiteX87" fmla="*/ 152347 w 5731815"/>
                <a:gd name="connsiteY87" fmla="*/ 2007376 h 5895657"/>
                <a:gd name="connsiteX88" fmla="*/ 273698 w 5731815"/>
                <a:gd name="connsiteY88" fmla="*/ 1701441 h 5895657"/>
                <a:gd name="connsiteX89" fmla="*/ 311297 w 5731815"/>
                <a:gd name="connsiteY89" fmla="*/ 1684352 h 5895657"/>
                <a:gd name="connsiteX90" fmla="*/ 742001 w 5731815"/>
                <a:gd name="connsiteY90" fmla="*/ 1798863 h 5895657"/>
                <a:gd name="connsiteX91" fmla="*/ 784728 w 5731815"/>
                <a:gd name="connsiteY91" fmla="*/ 1785189 h 5895657"/>
                <a:gd name="connsiteX92" fmla="*/ 1001787 w 5731815"/>
                <a:gd name="connsiteY92" fmla="*/ 1448491 h 5895657"/>
                <a:gd name="connsiteX93" fmla="*/ 1003497 w 5731815"/>
                <a:gd name="connsiteY93" fmla="*/ 1402343 h 5895657"/>
                <a:gd name="connsiteX94" fmla="*/ 789856 w 5731815"/>
                <a:gd name="connsiteY94" fmla="*/ 1149393 h 5895657"/>
                <a:gd name="connsiteX95" fmla="*/ 757384 w 5731815"/>
                <a:gd name="connsiteY95" fmla="*/ 1103245 h 5895657"/>
                <a:gd name="connsiteX96" fmla="*/ 764217 w 5731815"/>
                <a:gd name="connsiteY96" fmla="*/ 961387 h 5895657"/>
                <a:gd name="connsiteX97" fmla="*/ 940259 w 5731815"/>
                <a:gd name="connsiteY97" fmla="*/ 781930 h 5895657"/>
                <a:gd name="connsiteX98" fmla="*/ 994951 w 5731815"/>
                <a:gd name="connsiteY98" fmla="*/ 776802 h 5895657"/>
                <a:gd name="connsiteX99" fmla="*/ 1261577 w 5731815"/>
                <a:gd name="connsiteY99" fmla="*/ 954550 h 5895657"/>
                <a:gd name="connsiteX100" fmla="*/ 1335070 w 5731815"/>
                <a:gd name="connsiteY100" fmla="*/ 1031461 h 5895657"/>
                <a:gd name="connsiteX101" fmla="*/ 1398307 w 5731815"/>
                <a:gd name="connsiteY101" fmla="*/ 1040007 h 5895657"/>
                <a:gd name="connsiteX102" fmla="*/ 1721335 w 5731815"/>
                <a:gd name="connsiteY102" fmla="*/ 817820 h 5895657"/>
                <a:gd name="connsiteX103" fmla="*/ 1738423 w 5731815"/>
                <a:gd name="connsiteY103" fmla="*/ 775093 h 5895657"/>
                <a:gd name="connsiteX104" fmla="*/ 1630750 w 5731815"/>
                <a:gd name="connsiteY104" fmla="*/ 423009 h 5895657"/>
                <a:gd name="connsiteX105" fmla="*/ 1704242 w 5731815"/>
                <a:gd name="connsiteY105" fmla="*/ 272606 h 5895657"/>
                <a:gd name="connsiteX106" fmla="*/ 1916174 w 5731815"/>
                <a:gd name="connsiteY106" fmla="*/ 183733 h 5895657"/>
                <a:gd name="connsiteX107" fmla="*/ 1972575 w 5731815"/>
                <a:gd name="connsiteY107" fmla="*/ 199113 h 5895657"/>
                <a:gd name="connsiteX108" fmla="*/ 2148617 w 5731815"/>
                <a:gd name="connsiteY108" fmla="*/ 462321 h 5895657"/>
                <a:gd name="connsiteX109" fmla="*/ 2189638 w 5731815"/>
                <a:gd name="connsiteY109" fmla="*/ 569995 h 5895657"/>
                <a:gd name="connsiteX110" fmla="*/ 2237492 w 5731815"/>
                <a:gd name="connsiteY110" fmla="*/ 597342 h 5895657"/>
                <a:gd name="connsiteX111" fmla="*/ 2625466 w 5731815"/>
                <a:gd name="connsiteY111" fmla="*/ 515303 h 5895657"/>
                <a:gd name="connsiteX112" fmla="*/ 2656228 w 5731815"/>
                <a:gd name="connsiteY112" fmla="*/ 475995 h 5895657"/>
                <a:gd name="connsiteX113" fmla="*/ 2705795 w 5731815"/>
                <a:gd name="connsiteY113" fmla="*/ 36748 h 5895657"/>
                <a:gd name="connsiteX114" fmla="*/ 2736558 w 5731815"/>
                <a:gd name="connsiteY114" fmla="*/ 7692 h 5895657"/>
                <a:gd name="connsiteX115" fmla="*/ 2900635 w 5731815"/>
                <a:gd name="connsiteY115" fmla="*/ 0 h 589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731815" h="5895657">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bg1"/>
            </a:solidFill>
            <a:ln w="515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B58C613A-08EF-4669-BD65-FDD56CEFBE29}"/>
                </a:ext>
              </a:extLst>
            </p:cNvPr>
            <p:cNvSpPr/>
            <p:nvPr/>
          </p:nvSpPr>
          <p:spPr>
            <a:xfrm>
              <a:off x="1201615" y="5977544"/>
              <a:ext cx="845489" cy="843861"/>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bg1"/>
            </a:solidFill>
            <a:ln w="12700" cap="flat">
              <a:noFill/>
              <a:prstDash val="solid"/>
              <a:miter/>
            </a:ln>
          </p:spPr>
          <p:txBody>
            <a:bodyPr rtlCol="0" anchor="ctr"/>
            <a:lstStyle/>
            <a:p>
              <a:endParaRPr lang="en-US" dirty="0"/>
            </a:p>
          </p:txBody>
        </p:sp>
      </p:grpSp>
      <p:sp>
        <p:nvSpPr>
          <p:cNvPr id="28" name="Rectangle 27">
            <a:extLst>
              <a:ext uri="{FF2B5EF4-FFF2-40B4-BE49-F238E27FC236}">
                <a16:creationId xmlns:a16="http://schemas.microsoft.com/office/drawing/2014/main" id="{E0EFFB30-A160-4211-8E55-E91CF2EEC5C1}"/>
              </a:ext>
            </a:extLst>
          </p:cNvPr>
          <p:cNvSpPr/>
          <p:nvPr/>
        </p:nvSpPr>
        <p:spPr>
          <a:xfrm>
            <a:off x="438593" y="-78320"/>
            <a:ext cx="274320" cy="806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453259C-53AF-4B92-A063-551B86BBFEAA}"/>
              </a:ext>
            </a:extLst>
          </p:cNvPr>
          <p:cNvSpPr/>
          <p:nvPr/>
        </p:nvSpPr>
        <p:spPr>
          <a:xfrm>
            <a:off x="347153" y="2065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E24DE2F-EF95-4D1B-982B-694A7101623F}"/>
              </a:ext>
            </a:extLst>
          </p:cNvPr>
          <p:cNvGrpSpPr/>
          <p:nvPr/>
        </p:nvGrpSpPr>
        <p:grpSpPr>
          <a:xfrm>
            <a:off x="-307861" y="628335"/>
            <a:ext cx="2300512" cy="1658160"/>
            <a:chOff x="2" y="491130"/>
            <a:chExt cx="2300512" cy="1658160"/>
          </a:xfrm>
        </p:grpSpPr>
        <p:sp>
          <p:nvSpPr>
            <p:cNvPr id="26" name="Rectangle 25">
              <a:extLst>
                <a:ext uri="{FF2B5EF4-FFF2-40B4-BE49-F238E27FC236}">
                  <a16:creationId xmlns:a16="http://schemas.microsoft.com/office/drawing/2014/main" id="{FCF1ACE8-C541-4C9F-BF36-E4A177C88D7C}"/>
                </a:ext>
              </a:extLst>
            </p:cNvPr>
            <p:cNvSpPr/>
            <p:nvPr/>
          </p:nvSpPr>
          <p:spPr>
            <a:xfrm>
              <a:off x="2" y="590550"/>
              <a:ext cx="160972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8AA0CE-12BB-4474-9226-04D727757709}"/>
                </a:ext>
              </a:extLst>
            </p:cNvPr>
            <p:cNvSpPr/>
            <p:nvPr/>
          </p:nvSpPr>
          <p:spPr>
            <a:xfrm>
              <a:off x="1935253" y="1162049"/>
              <a:ext cx="274320" cy="98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Block Arc 29">
              <a:extLst>
                <a:ext uri="{FF2B5EF4-FFF2-40B4-BE49-F238E27FC236}">
                  <a16:creationId xmlns:a16="http://schemas.microsoft.com/office/drawing/2014/main" id="{36D23E0E-ACBE-41A0-8BBC-638DF0620A05}"/>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Rounded Corners 31">
              <a:extLst>
                <a:ext uri="{FF2B5EF4-FFF2-40B4-BE49-F238E27FC236}">
                  <a16:creationId xmlns:a16="http://schemas.microsoft.com/office/drawing/2014/main" id="{6060AD60-4AA0-4914-8719-383BECD61096}"/>
                </a:ext>
              </a:extLst>
            </p:cNvPr>
            <p:cNvSpPr/>
            <p:nvPr/>
          </p:nvSpPr>
          <p:spPr>
            <a:xfrm>
              <a:off x="1843314" y="12480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9FD6AEC-A2F3-4D68-912B-FA75682DB3CC}"/>
                </a:ext>
              </a:extLst>
            </p:cNvPr>
            <p:cNvSpPr/>
            <p:nvPr/>
          </p:nvSpPr>
          <p:spPr>
            <a:xfrm>
              <a:off x="139290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2B3F2DEB-2A68-4124-9779-9F76084F904D}"/>
              </a:ext>
            </a:extLst>
          </p:cNvPr>
          <p:cNvSpPr txBox="1"/>
          <p:nvPr/>
        </p:nvSpPr>
        <p:spPr>
          <a:xfrm>
            <a:off x="1159789" y="2816691"/>
            <a:ext cx="3130077" cy="1384995"/>
          </a:xfrm>
          <a:prstGeom prst="rect">
            <a:avLst/>
          </a:prstGeom>
          <a:noFill/>
        </p:spPr>
        <p:txBody>
          <a:bodyPr wrap="square" rtlCol="0">
            <a:spAutoFit/>
          </a:bodyPr>
          <a:lstStyle/>
          <a:p>
            <a:r>
              <a:rPr lang="en-US" altLang="ko-KR" sz="2800" b="1" dirty="0">
                <a:solidFill>
                  <a:schemeClr val="bg1"/>
                </a:solidFill>
                <a:latin typeface="+mj-lt"/>
                <a:cs typeface="Arial" pitchFamily="34" charset="0"/>
              </a:rPr>
              <a:t>Alpha-beta</a:t>
            </a:r>
          </a:p>
          <a:p>
            <a:r>
              <a:rPr lang="en-US" altLang="ko-KR" sz="2800" b="1" dirty="0">
                <a:solidFill>
                  <a:schemeClr val="bg1"/>
                </a:solidFill>
                <a:latin typeface="+mj-lt"/>
                <a:cs typeface="Arial" pitchFamily="34" charset="0"/>
              </a:rPr>
              <a:t>pruning</a:t>
            </a:r>
          </a:p>
          <a:p>
            <a:r>
              <a:rPr lang="en-US" altLang="ko-KR" sz="2800" b="1" dirty="0">
                <a:solidFill>
                  <a:schemeClr val="bg1"/>
                </a:solidFill>
                <a:latin typeface="+mj-lt"/>
                <a:cs typeface="Arial" pitchFamily="34" charset="0"/>
              </a:rPr>
              <a:t>Trace</a:t>
            </a:r>
            <a:endParaRPr lang="ko-KR" altLang="en-US" sz="2800" b="1" dirty="0">
              <a:solidFill>
                <a:schemeClr val="bg1"/>
              </a:solidFill>
              <a:latin typeface="+mj-lt"/>
              <a:cs typeface="Arial" pitchFamily="34" charset="0"/>
            </a:endParaRPr>
          </a:p>
        </p:txBody>
      </p:sp>
      <p:pic>
        <p:nvPicPr>
          <p:cNvPr id="34" name="Content Placeholder 3">
            <a:extLst>
              <a:ext uri="{FF2B5EF4-FFF2-40B4-BE49-F238E27FC236}">
                <a16:creationId xmlns:a16="http://schemas.microsoft.com/office/drawing/2014/main" id="{7BB4E01E-90CF-41DD-BAD6-F04F32C1479E}"/>
              </a:ext>
            </a:extLst>
          </p:cNvPr>
          <p:cNvPicPr>
            <a:picLocks noChangeAspect="1"/>
          </p:cNvPicPr>
          <p:nvPr/>
        </p:nvPicPr>
        <p:blipFill rotWithShape="1">
          <a:blip r:embed="rId3"/>
          <a:srcRect l="20456" t="8124" r="21783" b="6505"/>
          <a:stretch/>
        </p:blipFill>
        <p:spPr>
          <a:xfrm>
            <a:off x="3716923" y="389462"/>
            <a:ext cx="7297444" cy="6066853"/>
          </a:xfrm>
          <a:prstGeom prst="rect">
            <a:avLst/>
          </a:prstGeom>
        </p:spPr>
      </p:pic>
    </p:spTree>
    <p:extLst>
      <p:ext uri="{BB962C8B-B14F-4D97-AF65-F5344CB8AC3E}">
        <p14:creationId xmlns:p14="http://schemas.microsoft.com/office/powerpoint/2010/main" val="33861778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307589-8642-45FE-A6F5-6197F3050F67}"/>
              </a:ext>
            </a:extLst>
          </p:cNvPr>
          <p:cNvSpPr/>
          <p:nvPr/>
        </p:nvSpPr>
        <p:spPr>
          <a:xfrm>
            <a:off x="-78115" y="-55140"/>
            <a:ext cx="12342103" cy="6965982"/>
          </a:xfrm>
          <a:prstGeom prst="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43981" y="463573"/>
            <a:ext cx="11573197" cy="724247"/>
          </a:xfrm>
          <a:prstGeom prst="rect">
            <a:avLst/>
          </a:prstGeom>
        </p:spPr>
        <p:txBody>
          <a:bodyPr/>
          <a:lstStyle/>
          <a:p>
            <a:r>
              <a:rPr lang="en-US" dirty="0"/>
              <a:t>Results</a:t>
            </a:r>
          </a:p>
        </p:txBody>
      </p:sp>
      <p:pic>
        <p:nvPicPr>
          <p:cNvPr id="21" name="Picture 20">
            <a:extLst>
              <a:ext uri="{FF2B5EF4-FFF2-40B4-BE49-F238E27FC236}">
                <a16:creationId xmlns:a16="http://schemas.microsoft.com/office/drawing/2014/main" id="{B97AC8A1-38C5-488B-BCA7-A96F370B683E}"/>
              </a:ext>
            </a:extLst>
          </p:cNvPr>
          <p:cNvPicPr>
            <a:picLocks noChangeAspect="1"/>
          </p:cNvPicPr>
          <p:nvPr/>
        </p:nvPicPr>
        <p:blipFill rotWithShape="1">
          <a:blip r:embed="rId2"/>
          <a:srcRect l="16017" t="9179" r="19234" b="19599"/>
          <a:stretch/>
        </p:blipFill>
        <p:spPr>
          <a:xfrm>
            <a:off x="190043" y="1984898"/>
            <a:ext cx="5740537" cy="3551915"/>
          </a:xfrm>
          <a:prstGeom prst="rect">
            <a:avLst/>
          </a:prstGeom>
        </p:spPr>
      </p:pic>
      <p:pic>
        <p:nvPicPr>
          <p:cNvPr id="22" name="Picture 21">
            <a:extLst>
              <a:ext uri="{FF2B5EF4-FFF2-40B4-BE49-F238E27FC236}">
                <a16:creationId xmlns:a16="http://schemas.microsoft.com/office/drawing/2014/main" id="{397F0CAD-8D1D-4FBB-A783-C92AC231F88F}"/>
              </a:ext>
            </a:extLst>
          </p:cNvPr>
          <p:cNvPicPr>
            <a:picLocks noChangeAspect="1"/>
          </p:cNvPicPr>
          <p:nvPr/>
        </p:nvPicPr>
        <p:blipFill rotWithShape="1">
          <a:blip r:embed="rId3"/>
          <a:srcRect l="16734" t="8777" r="19384" b="23752"/>
          <a:stretch/>
        </p:blipFill>
        <p:spPr>
          <a:xfrm>
            <a:off x="6047935" y="1984897"/>
            <a:ext cx="5978645" cy="3551914"/>
          </a:xfrm>
          <a:prstGeom prst="rect">
            <a:avLst/>
          </a:prstGeom>
        </p:spPr>
      </p:pic>
    </p:spTree>
    <p:extLst>
      <p:ext uri="{BB962C8B-B14F-4D97-AF65-F5344CB8AC3E}">
        <p14:creationId xmlns:p14="http://schemas.microsoft.com/office/powerpoint/2010/main" val="98180972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8BA6F61-F336-4CCE-A336-793EE203013B}"/>
              </a:ext>
            </a:extLst>
          </p:cNvPr>
          <p:cNvSpPr>
            <a:spLocks noGrp="1"/>
          </p:cNvSpPr>
          <p:nvPr>
            <p:ph type="pic" sz="quarter" idx="41"/>
          </p:nvPr>
        </p:nvSpPr>
        <p:spPr>
          <a:xfrm>
            <a:off x="5173644" y="0"/>
            <a:ext cx="7018355" cy="6858000"/>
          </a:xfrm>
          <a:solidFill>
            <a:schemeClr val="accent6"/>
          </a:solidFill>
        </p:spPr>
      </p:sp>
      <p:sp>
        <p:nvSpPr>
          <p:cNvPr id="94" name="Frame 93">
            <a:extLst>
              <a:ext uri="{FF2B5EF4-FFF2-40B4-BE49-F238E27FC236}">
                <a16:creationId xmlns:a16="http://schemas.microsoft.com/office/drawing/2014/main" id="{6532D564-CBB0-4CB7-87C6-F325D5646487}"/>
              </a:ext>
            </a:extLst>
          </p:cNvPr>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2EC8A497-A56A-4D37-A1CF-0AE543A464E8}"/>
              </a:ext>
            </a:extLst>
          </p:cNvPr>
          <p:cNvSpPr txBox="1"/>
          <p:nvPr/>
        </p:nvSpPr>
        <p:spPr>
          <a:xfrm>
            <a:off x="334108" y="636001"/>
            <a:ext cx="4359430" cy="1200329"/>
          </a:xfrm>
          <a:prstGeom prst="rect">
            <a:avLst/>
          </a:prstGeom>
          <a:noFill/>
        </p:spPr>
        <p:txBody>
          <a:bodyPr wrap="square" rtlCol="0">
            <a:spAutoFit/>
          </a:bodyPr>
          <a:lstStyle/>
          <a:p>
            <a:r>
              <a:rPr lang="en-US" sz="3600" b="1" dirty="0"/>
              <a:t>MCTS Algorithm explanation</a:t>
            </a:r>
            <a:endParaRPr lang="ko-KR" altLang="en-US" sz="3600" b="1" dirty="0">
              <a:solidFill>
                <a:schemeClr val="tx1">
                  <a:lumMod val="75000"/>
                  <a:lumOff val="25000"/>
                </a:schemeClr>
              </a:solidFill>
              <a:cs typeface="Arial" pitchFamily="34" charset="0"/>
            </a:endParaRPr>
          </a:p>
        </p:txBody>
      </p:sp>
      <p:sp>
        <p:nvSpPr>
          <p:cNvPr id="100" name="TextBox 99">
            <a:extLst>
              <a:ext uri="{FF2B5EF4-FFF2-40B4-BE49-F238E27FC236}">
                <a16:creationId xmlns:a16="http://schemas.microsoft.com/office/drawing/2014/main" id="{81B96332-4E6E-44F1-8C2E-85C612B8FD30}"/>
              </a:ext>
            </a:extLst>
          </p:cNvPr>
          <p:cNvSpPr txBox="1"/>
          <p:nvPr/>
        </p:nvSpPr>
        <p:spPr>
          <a:xfrm>
            <a:off x="334108" y="2144320"/>
            <a:ext cx="4272053" cy="3539430"/>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Monte Carlo algorithm is a tree search algorithm that starts from any state and tries to improve it by producing</a:t>
            </a:r>
          </a:p>
          <a:p>
            <a:r>
              <a:rPr lang="en-US" altLang="ko-KR" sz="1400" dirty="0">
                <a:solidFill>
                  <a:schemeClr val="tx1">
                    <a:lumMod val="75000"/>
                    <a:lumOff val="25000"/>
                  </a:schemeClr>
                </a:solidFill>
                <a:cs typeface="Arial" pitchFamily="34" charset="0"/>
              </a:rPr>
              <a:t> its successors and choose the one that is more optimal than the current node and the other successors. </a:t>
            </a:r>
          </a:p>
          <a:p>
            <a:r>
              <a:rPr lang="en-US" altLang="ko-KR" sz="1400" dirty="0">
                <a:solidFill>
                  <a:schemeClr val="tx1">
                    <a:lumMod val="75000"/>
                    <a:lumOff val="25000"/>
                  </a:schemeClr>
                </a:solidFill>
                <a:cs typeface="Arial" pitchFamily="34" charset="0"/>
              </a:rPr>
              <a:t>It becomes useful as it continues to evaluate other alternatives periodically during the learning phase by executing them,</a:t>
            </a:r>
          </a:p>
          <a:p>
            <a:r>
              <a:rPr lang="en-US" altLang="ko-KR" sz="1400" dirty="0">
                <a:solidFill>
                  <a:schemeClr val="tx1">
                    <a:lumMod val="75000"/>
                    <a:lumOff val="25000"/>
                  </a:schemeClr>
                </a:solidFill>
                <a:cs typeface="Arial" pitchFamily="34" charset="0"/>
              </a:rPr>
              <a:t> instead of the current perceived optimal strategy. The process of Monte Carlo Tree Search can be broken down into </a:t>
            </a:r>
          </a:p>
          <a:p>
            <a:r>
              <a:rPr lang="en-US" altLang="ko-KR" sz="1400" dirty="0">
                <a:solidFill>
                  <a:schemeClr val="tx1">
                    <a:lumMod val="75000"/>
                    <a:lumOff val="25000"/>
                  </a:schemeClr>
                </a:solidFill>
                <a:cs typeface="Arial" pitchFamily="34" charset="0"/>
              </a:rPr>
              <a:t>four distinct steps, viz., selection, expansion, simulation, and backpropagation. Figure (1) shows each of these steps below:</a:t>
            </a:r>
          </a:p>
          <a:p>
            <a:endParaRPr lang="en-US" altLang="ko-KR" sz="1400" dirty="0">
              <a:solidFill>
                <a:schemeClr val="tx1">
                  <a:lumMod val="75000"/>
                  <a:lumOff val="25000"/>
                </a:schemeClr>
              </a:solidFill>
              <a:cs typeface="Arial" pitchFamily="34" charset="0"/>
            </a:endParaRPr>
          </a:p>
        </p:txBody>
      </p:sp>
      <p:pic>
        <p:nvPicPr>
          <p:cNvPr id="55" name="Picture 1" descr="A close up of a device&#10;&#10;Description automatically generated">
            <a:extLst>
              <a:ext uri="{FF2B5EF4-FFF2-40B4-BE49-F238E27FC236}">
                <a16:creationId xmlns:a16="http://schemas.microsoft.com/office/drawing/2014/main" id="{201FB9C6-023C-46CB-BC84-4C9E118D9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299" y="1743577"/>
            <a:ext cx="6163778" cy="34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664678"/>
      </p:ext>
    </p:extLst>
  </p:cSld>
  <p:clrMapOvr>
    <a:masterClrMapping/>
  </p:clrMapOvr>
  <p:transition spd="med">
    <p:pull/>
  </p:transition>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3798</TotalTime>
  <Words>493</Words>
  <Application>Microsoft Office PowerPoint</Application>
  <PresentationFormat>Widescreen</PresentationFormat>
  <Paragraphs>60</Paragraphs>
  <Slides>12</Slides>
  <Notes>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Aharoni</vt:lpstr>
      <vt:lpstr>Arial</vt:lpstr>
      <vt:lpstr>Calibri</vt:lpstr>
      <vt:lpstr>Calibri Light</vt:lpstr>
      <vt:lpstr>Colonna MT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lena sha</cp:lastModifiedBy>
  <cp:revision>138</cp:revision>
  <dcterms:created xsi:type="dcterms:W3CDTF">2019-01-14T06:35:35Z</dcterms:created>
  <dcterms:modified xsi:type="dcterms:W3CDTF">2020-03-18T14:48:11Z</dcterms:modified>
</cp:coreProperties>
</file>